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723" r:id="rId4"/>
    <p:sldMasterId id="2147483696" r:id="rId5"/>
    <p:sldMasterId id="2147483708" r:id="rId6"/>
  </p:sldMasterIdLst>
  <p:notesMasterIdLst>
    <p:notesMasterId r:id="rId43"/>
  </p:notesMasterIdLst>
  <p:handoutMasterIdLst>
    <p:handoutMasterId r:id="rId44"/>
  </p:handoutMasterIdLst>
  <p:sldIdLst>
    <p:sldId id="290" r:id="rId7"/>
    <p:sldId id="344" r:id="rId8"/>
    <p:sldId id="336" r:id="rId9"/>
    <p:sldId id="339" r:id="rId10"/>
    <p:sldId id="340" r:id="rId11"/>
    <p:sldId id="335" r:id="rId12"/>
    <p:sldId id="327" r:id="rId13"/>
    <p:sldId id="324" r:id="rId14"/>
    <p:sldId id="345" r:id="rId15"/>
    <p:sldId id="323" r:id="rId16"/>
    <p:sldId id="325" r:id="rId17"/>
    <p:sldId id="326" r:id="rId18"/>
    <p:sldId id="347" r:id="rId19"/>
    <p:sldId id="296" r:id="rId20"/>
    <p:sldId id="341" r:id="rId21"/>
    <p:sldId id="297" r:id="rId22"/>
    <p:sldId id="342" r:id="rId23"/>
    <p:sldId id="302" r:id="rId24"/>
    <p:sldId id="315" r:id="rId25"/>
    <p:sldId id="334" r:id="rId26"/>
    <p:sldId id="304" r:id="rId27"/>
    <p:sldId id="305" r:id="rId28"/>
    <p:sldId id="306" r:id="rId29"/>
    <p:sldId id="316" r:id="rId30"/>
    <p:sldId id="307" r:id="rId31"/>
    <p:sldId id="308" r:id="rId32"/>
    <p:sldId id="348" r:id="rId33"/>
    <p:sldId id="314" r:id="rId34"/>
    <p:sldId id="309" r:id="rId35"/>
    <p:sldId id="343" r:id="rId36"/>
    <p:sldId id="330" r:id="rId37"/>
    <p:sldId id="338" r:id="rId38"/>
    <p:sldId id="337" r:id="rId39"/>
    <p:sldId id="332" r:id="rId40"/>
    <p:sldId id="333" r:id="rId41"/>
    <p:sldId id="32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29">
          <p15:clr>
            <a:srgbClr val="A4A3A4"/>
          </p15:clr>
        </p15:guide>
        <p15:guide id="4" orient="horz" pos="1524">
          <p15:clr>
            <a:srgbClr val="A4A3A4"/>
          </p15:clr>
        </p15:guide>
        <p15:guide id="5" orient="horz" pos="224">
          <p15:clr>
            <a:srgbClr val="A4A3A4"/>
          </p15:clr>
        </p15:guide>
        <p15:guide id="6" pos="226">
          <p15:clr>
            <a:srgbClr val="A4A3A4"/>
          </p15:clr>
        </p15:guide>
        <p15:guide id="7" pos="2880">
          <p15:clr>
            <a:srgbClr val="A4A3A4"/>
          </p15:clr>
        </p15:guide>
        <p15:guide id="8" orient="horz" pos="1904">
          <p15:clr>
            <a:srgbClr val="A4A3A4"/>
          </p15:clr>
        </p15:guide>
        <p15:guide id="9" orient="horz" pos="700">
          <p15:clr>
            <a:srgbClr val="A4A3A4"/>
          </p15:clr>
        </p15:guide>
        <p15:guide id="10" orient="horz" pos="1528">
          <p15:clr>
            <a:srgbClr val="A4A3A4"/>
          </p15:clr>
        </p15:guide>
        <p15:guide id="11" orient="horz" pos="233">
          <p15:clr>
            <a:srgbClr val="A4A3A4"/>
          </p15:clr>
        </p15:guide>
        <p15:guide id="12" orient="horz" pos="1715">
          <p15:clr>
            <a:srgbClr val="A4A3A4"/>
          </p15:clr>
        </p15:guide>
        <p15:guide id="13" orient="horz" pos="203">
          <p15:clr>
            <a:srgbClr val="A4A3A4"/>
          </p15:clr>
        </p15:guide>
        <p15:guide id="14" pos="3057">
          <p15:clr>
            <a:srgbClr val="A4A3A4"/>
          </p15:clr>
        </p15:guide>
        <p15:guide id="15" pos="2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760"/>
    <a:srgbClr val="D336C4"/>
    <a:srgbClr val="00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391"/>
  </p:normalViewPr>
  <p:slideViewPr>
    <p:cSldViewPr snapToGrid="0" snapToObjects="1" showGuides="1">
      <p:cViewPr varScale="1">
        <p:scale>
          <a:sx n="45" d="100"/>
          <a:sy n="45" d="100"/>
        </p:scale>
        <p:origin x="-1224" y="-72"/>
      </p:cViewPr>
      <p:guideLst>
        <p:guide orient="horz" pos="1704"/>
        <p:guide orient="horz" pos="2160"/>
        <p:guide orient="horz" pos="529"/>
        <p:guide orient="horz" pos="1524"/>
        <p:guide orient="horz" pos="224"/>
        <p:guide orient="horz" pos="1904"/>
        <p:guide orient="horz" pos="700"/>
        <p:guide orient="horz" pos="1528"/>
        <p:guide orient="horz" pos="233"/>
        <p:guide orient="horz" pos="1715"/>
        <p:guide orient="horz" pos="203"/>
        <p:guide pos="226"/>
        <p:guide pos="2880"/>
        <p:guide pos="3057"/>
        <p:guide pos="235"/>
      </p:guideLst>
    </p:cSldViewPr>
  </p:slideViewPr>
  <p:outlineViewPr>
    <p:cViewPr>
      <p:scale>
        <a:sx n="33" d="100"/>
        <a:sy n="33" d="100"/>
      </p:scale>
      <p:origin x="0" y="-463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25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 Cluster</c:v>
                </c:pt>
                <c:pt idx="1">
                  <c:v>2 Clusters</c:v>
                </c:pt>
                <c:pt idx="2">
                  <c:v>3 Clusters</c:v>
                </c:pt>
                <c:pt idx="3">
                  <c:v>4 Clusters</c:v>
                </c:pt>
                <c:pt idx="4">
                  <c:v>5 Clusters</c:v>
                </c:pt>
                <c:pt idx="5">
                  <c:v>6 Clusters</c:v>
                </c:pt>
                <c:pt idx="6">
                  <c:v>7 Clusters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55604.3</c:v>
                </c:pt>
                <c:pt idx="1">
                  <c:v>52138.400000000001</c:v>
                </c:pt>
                <c:pt idx="2">
                  <c:v>50720.9</c:v>
                </c:pt>
                <c:pt idx="3">
                  <c:v>49910.9</c:v>
                </c:pt>
                <c:pt idx="4">
                  <c:v>49476.1</c:v>
                </c:pt>
                <c:pt idx="5">
                  <c:v>49593</c:v>
                </c:pt>
                <c:pt idx="6">
                  <c:v>49715.6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25-427C-8831-B265F98C6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 Cluster</c:v>
                </c:pt>
                <c:pt idx="1">
                  <c:v>2 Clusters</c:v>
                </c:pt>
                <c:pt idx="2">
                  <c:v>3 Clusters</c:v>
                </c:pt>
                <c:pt idx="3">
                  <c:v>4 Clusters</c:v>
                </c:pt>
                <c:pt idx="4">
                  <c:v>5 Clusters</c:v>
                </c:pt>
                <c:pt idx="5">
                  <c:v>6 Clusters</c:v>
                </c:pt>
                <c:pt idx="6">
                  <c:v>7 Clusters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55087.4</c:v>
                </c:pt>
                <c:pt idx="1">
                  <c:v>51013.8</c:v>
                </c:pt>
                <c:pt idx="2">
                  <c:v>48988.5</c:v>
                </c:pt>
                <c:pt idx="3">
                  <c:v>47570.7</c:v>
                </c:pt>
                <c:pt idx="4">
                  <c:v>46528.2</c:v>
                </c:pt>
                <c:pt idx="5">
                  <c:v>46037.3</c:v>
                </c:pt>
                <c:pt idx="6">
                  <c:v>45552.1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725-427C-8831-B265F98C6E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 Cluster</c:v>
                </c:pt>
                <c:pt idx="1">
                  <c:v>2 Clusters</c:v>
                </c:pt>
                <c:pt idx="2">
                  <c:v>3 Clusters</c:v>
                </c:pt>
                <c:pt idx="3">
                  <c:v>4 Clusters</c:v>
                </c:pt>
                <c:pt idx="4">
                  <c:v>5 Clusters</c:v>
                </c:pt>
                <c:pt idx="5">
                  <c:v>6 Clusters</c:v>
                </c:pt>
                <c:pt idx="6">
                  <c:v>7 Clusters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55712.3</c:v>
                </c:pt>
                <c:pt idx="1">
                  <c:v>52373.3</c:v>
                </c:pt>
                <c:pt idx="2">
                  <c:v>51082.9</c:v>
                </c:pt>
                <c:pt idx="3">
                  <c:v>50399.9</c:v>
                </c:pt>
                <c:pt idx="4">
                  <c:v>50092.1</c:v>
                </c:pt>
                <c:pt idx="5">
                  <c:v>50336</c:v>
                </c:pt>
                <c:pt idx="6">
                  <c:v>50585.599999999999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25-427C-8831-B265F98C6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06688"/>
        <c:axId val="77908608"/>
      </c:lineChart>
      <c:catAx>
        <c:axId val="779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08608"/>
        <c:crosses val="autoZero"/>
        <c:auto val="1"/>
        <c:lblAlgn val="ctr"/>
        <c:lblOffset val="100"/>
        <c:noMultiLvlLbl val="0"/>
      </c:catAx>
      <c:valAx>
        <c:axId val="77908608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0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39E4-A057-084B-A8A0-04F0A2C3F0A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DCA7-D66F-E34C-A40D-53AA0680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A92B-D245-C74A-AD1C-A7E9D68C21D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E2B-9EF7-E44A-8A8D-81262F2C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TITLE PAGE (30pt Arial Narrow)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SUB HEADLINE / PRESENTER (18pt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4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4634" y="2582358"/>
            <a:ext cx="5326327" cy="196318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AU" dirty="0" smtClean="0"/>
              <a:t>SECTION BREAK 1 </a:t>
            </a:r>
            <a:br>
              <a:rPr lang="en-AU" dirty="0" smtClean="0"/>
            </a:br>
            <a:r>
              <a:rPr lang="en-AU" dirty="0" smtClean="0"/>
              <a:t>(30pt Arial Narrow)</a:t>
            </a:r>
          </a:p>
        </p:txBody>
      </p:sp>
    </p:spTree>
    <p:extLst>
      <p:ext uri="{BB962C8B-B14F-4D97-AF65-F5344CB8AC3E}">
        <p14:creationId xmlns:p14="http://schemas.microsoft.com/office/powerpoint/2010/main" val="296704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7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6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53" y="1315158"/>
            <a:ext cx="3812093" cy="5006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563736" y="1315158"/>
            <a:ext cx="4148524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44" y="1315158"/>
            <a:ext cx="2484666" cy="5006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216922" y="1315158"/>
            <a:ext cx="5511828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7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315158"/>
            <a:ext cx="8288662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0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TITLE PAGE (30pt Arial Narrow)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SUB HEADLINE / PRESENTER (18pt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0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800" smtClean="0"/>
              <a:pPr algn="ctr"/>
              <a:t>‹#›</a:t>
            </a:fld>
            <a:endParaRPr lang="en-US" sz="18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8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800" smtClean="0"/>
              <a:pPr algn="ctr"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647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800" smtClean="0"/>
              <a:pPr algn="ctr"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8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800" smtClean="0"/>
              <a:pPr algn="ctr"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183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800" smtClean="0"/>
              <a:pPr algn="ctr"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5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83494" y="2362514"/>
            <a:ext cx="5494159" cy="1470025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  <a:latin typeface="Arial Narrow"/>
                <a:cs typeface="Arial Narrow"/>
              </a:rPr>
              <a:t>SECTION BREAK 2 </a:t>
            </a:r>
            <a:br>
              <a:rPr lang="en-US" sz="3000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3000" dirty="0" smtClean="0">
                <a:solidFill>
                  <a:srgbClr val="000000"/>
                </a:solidFill>
                <a:latin typeface="Arial Narrow"/>
                <a:cs typeface="Arial Narrow"/>
              </a:rPr>
              <a:t>(30pt Arial Narrow)</a:t>
            </a:r>
            <a:endParaRPr lang="en-US" sz="3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767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800" smtClean="0"/>
              <a:pPr algn="ctr"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514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How to use the Monash Brand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DCB2-E1AF-CF45-BF86-32B8D7F4E267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PPT templates-1-standard-FINAL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12671" y="6207921"/>
            <a:ext cx="3906981" cy="24622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GB" sz="1600" dirty="0" smtClean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600" baseline="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INSTITUTE OF</a:t>
            </a:r>
            <a:r>
              <a:rPr lang="en-GB" sz="1600" baseline="0" dirty="0" smtClean="0"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TRANSPORT STUDIES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862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standard-FINAL-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612671" y="6207921"/>
            <a:ext cx="3906981" cy="24622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GB" sz="1600" dirty="0" smtClean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600" baseline="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INSTITUTE OF</a:t>
            </a:r>
            <a:r>
              <a:rPr lang="en-GB" sz="1600" baseline="0" dirty="0" smtClean="0"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TRANSPORT STUDIES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232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16A7-1BBE-0246-8B18-68B8A757ECD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PPT templates-1-standard-covers-3-1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237019" y="6407152"/>
            <a:ext cx="3906981" cy="24622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GB" sz="1600" dirty="0" smtClean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600" baseline="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INSTITUTE OF</a:t>
            </a:r>
            <a:r>
              <a:rPr lang="en-GB" sz="1600" baseline="0" dirty="0" smtClean="0"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TRANSPORT STUDIES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029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676" r:id="rId3"/>
    <p:sldLayoutId id="2147483720" r:id="rId4"/>
    <p:sldLayoutId id="214748368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standard-covers-3-6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17271" y="6394188"/>
            <a:ext cx="3906981" cy="24622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GB" sz="1600" dirty="0" smtClean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600" baseline="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INSTITUTE OF</a:t>
            </a:r>
            <a:r>
              <a:rPr lang="en-GB" sz="1600" baseline="0" dirty="0" smtClean="0"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TRANSPORT STUDIES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818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s-1-standard-covers-3-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49537" y="6439063"/>
            <a:ext cx="3906981" cy="24622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MONASH</a:t>
            </a:r>
            <a:r>
              <a:rPr lang="en-GB" sz="1600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INSTITUTE OF</a:t>
            </a:r>
            <a:r>
              <a:rPr lang="en-GB" sz="1600" baseline="0" dirty="0" smtClean="0"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TRANSPORT STUDIES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7360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templates-1-standard-6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644352" y="6448218"/>
            <a:ext cx="3906981" cy="24622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GB" sz="1600" dirty="0" smtClean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600" baseline="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INSTITUTE OF</a:t>
            </a:r>
            <a:r>
              <a:rPr lang="en-GB" sz="1600" baseline="0" dirty="0" smtClean="0">
                <a:latin typeface="Arial Narrow"/>
                <a:cs typeface="Arial Narrow"/>
              </a:rPr>
              <a:t> </a:t>
            </a:r>
            <a:r>
              <a:rPr lang="en-GB" sz="1600" dirty="0" smtClean="0">
                <a:latin typeface="Arial Narrow"/>
                <a:cs typeface="Arial Narrow"/>
              </a:rPr>
              <a:t>TRANSPORT STUDIES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4480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8" r:id="rId4"/>
    <p:sldLayoutId id="2147483721" r:id="rId5"/>
    <p:sldLayoutId id="214748371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050" y="-15274"/>
            <a:ext cx="3189769" cy="686631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Millennials and Me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en-US" dirty="0" smtClean="0"/>
              <a:t>TU Delft</a:t>
            </a:r>
          </a:p>
          <a:p>
            <a:r>
              <a:rPr lang="en-US" dirty="0" smtClean="0"/>
              <a:t>Smart Public Transport Lab</a:t>
            </a:r>
          </a:p>
          <a:p>
            <a:r>
              <a:rPr lang="en-US" dirty="0" smtClean="0"/>
              <a:t>24 September 2018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Alexa Delbosc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AlexaDelbosc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27964" y="-99753"/>
            <a:ext cx="4098467" cy="7049193"/>
            <a:chOff x="5527964" y="-99753"/>
            <a:chExt cx="4098467" cy="7049193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5527964" y="-66501"/>
              <a:ext cx="290945" cy="6924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94865" y="-66502"/>
              <a:ext cx="831566" cy="7007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27964" y="6849687"/>
              <a:ext cx="3412373" cy="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27964" y="-91440"/>
              <a:ext cx="3412373" cy="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625244" y="3956858"/>
              <a:ext cx="257694" cy="2992582"/>
            </a:xfrm>
            <a:custGeom>
              <a:avLst/>
              <a:gdLst>
                <a:gd name="connsiteX0" fmla="*/ 0 w 257694"/>
                <a:gd name="connsiteY0" fmla="*/ 0 h 2992582"/>
                <a:gd name="connsiteX1" fmla="*/ 257694 w 257694"/>
                <a:gd name="connsiteY1" fmla="*/ 2984269 h 2992582"/>
                <a:gd name="connsiteX2" fmla="*/ 0 w 257694"/>
                <a:gd name="connsiteY2" fmla="*/ 2992582 h 2992582"/>
                <a:gd name="connsiteX3" fmla="*/ 0 w 257694"/>
                <a:gd name="connsiteY3" fmla="*/ 0 h 29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694" h="2992582">
                  <a:moveTo>
                    <a:pt x="0" y="0"/>
                  </a:moveTo>
                  <a:lnTo>
                    <a:pt x="257694" y="2984269"/>
                  </a:lnTo>
                  <a:lnTo>
                    <a:pt x="0" y="2992582"/>
                  </a:lnTo>
                  <a:cubicBezTo>
                    <a:pt x="2771" y="1997826"/>
                    <a:pt x="5541" y="100306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39149" y="3998422"/>
              <a:ext cx="266007" cy="2951018"/>
            </a:xfrm>
            <a:custGeom>
              <a:avLst/>
              <a:gdLst>
                <a:gd name="connsiteX0" fmla="*/ 266007 w 266007"/>
                <a:gd name="connsiteY0" fmla="*/ 0 h 2951018"/>
                <a:gd name="connsiteX1" fmla="*/ 257695 w 266007"/>
                <a:gd name="connsiteY1" fmla="*/ 2951018 h 2951018"/>
                <a:gd name="connsiteX2" fmla="*/ 0 w 266007"/>
                <a:gd name="connsiteY2" fmla="*/ 2951018 h 2951018"/>
                <a:gd name="connsiteX3" fmla="*/ 266007 w 266007"/>
                <a:gd name="connsiteY3" fmla="*/ 0 h 295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007" h="2951018">
                  <a:moveTo>
                    <a:pt x="266007" y="0"/>
                  </a:moveTo>
                  <a:cubicBezTo>
                    <a:pt x="263236" y="983673"/>
                    <a:pt x="260466" y="1967345"/>
                    <a:pt x="257695" y="2951018"/>
                  </a:cubicBezTo>
                  <a:lnTo>
                    <a:pt x="0" y="2951018"/>
                  </a:lnTo>
                  <a:lnTo>
                    <a:pt x="2660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107382" y="-99753"/>
              <a:ext cx="407323" cy="2402378"/>
            </a:xfrm>
            <a:custGeom>
              <a:avLst/>
              <a:gdLst>
                <a:gd name="connsiteX0" fmla="*/ 0 w 407323"/>
                <a:gd name="connsiteY0" fmla="*/ 0 h 2402378"/>
                <a:gd name="connsiteX1" fmla="*/ 207818 w 407323"/>
                <a:gd name="connsiteY1" fmla="*/ 2402378 h 2402378"/>
                <a:gd name="connsiteX2" fmla="*/ 407323 w 407323"/>
                <a:gd name="connsiteY2" fmla="*/ 8313 h 2402378"/>
                <a:gd name="connsiteX3" fmla="*/ 0 w 407323"/>
                <a:gd name="connsiteY3" fmla="*/ 0 h 240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323" h="2402378">
                  <a:moveTo>
                    <a:pt x="0" y="0"/>
                  </a:moveTo>
                  <a:lnTo>
                    <a:pt x="207818" y="2402378"/>
                  </a:lnTo>
                  <a:lnTo>
                    <a:pt x="407323" y="8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3076" name="Picture 4" descr="Image result for twitter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71" y="5383931"/>
            <a:ext cx="221675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Researcher in travel behaviour and psychology</a:t>
            </a:r>
            <a:endParaRPr lang="en-AU" dirty="0"/>
          </a:p>
        </p:txBody>
      </p:sp>
      <p:pic>
        <p:nvPicPr>
          <p:cNvPr id="1028" name="Picture 4" descr="Image result for fare evas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7270" y="1672855"/>
            <a:ext cx="4809460" cy="34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4139" y="5429694"/>
            <a:ext cx="58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How do the reasons for fare evasion differ in the population?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978122"/>
            <a:ext cx="275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Why do people fare evade?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199321" y="1141818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Is all fare evasion ‘stealing?’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76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Researcher in travel behaviour and psychology</a:t>
            </a:r>
            <a:endParaRPr lang="en-AU" dirty="0"/>
          </a:p>
        </p:txBody>
      </p:sp>
      <p:pic>
        <p:nvPicPr>
          <p:cNvPr id="1026" name="Picture 2" descr="Image result for happine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154864" y="1813768"/>
            <a:ext cx="4834272" cy="34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978122"/>
            <a:ext cx="50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How much mobility is ‘enough’ to make you happy?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823227" y="5550049"/>
            <a:ext cx="621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Which is more important to well-being, mobility or accessibility?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13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Researcher in travel behaviour and psychology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115" y="1834950"/>
            <a:ext cx="5043349" cy="3365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771" y="856754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Why are millennials driving less than previous generations?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382232" y="5442974"/>
            <a:ext cx="501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How will their travel behaviour change as they age?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689015" y="1345852"/>
            <a:ext cx="345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How is it related to their life stage?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659765"/>
            <a:ext cx="1740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Are they using public transport more?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All About Millennials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74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in store for the future of millennials?</a:t>
            </a:r>
            <a:endParaRPr lang="en-AU" dirty="0"/>
          </a:p>
        </p:txBody>
      </p:sp>
      <p:pic>
        <p:nvPicPr>
          <p:cNvPr id="4" name="Picture 2" descr="http://hometrustmortgageloansatlantageorgia.com/wp-content/uploads/2014/08/verico_lozinski_mortgage_corp_21c47bc6_1e78_1bd7_e8ab_31049851a08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5509" y="1682784"/>
            <a:ext cx="3474720" cy="33337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5513" y="4770313"/>
            <a:ext cx="2701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Hometrustmortgageloansatlantageorgia.com</a:t>
            </a:r>
          </a:p>
        </p:txBody>
      </p:sp>
      <p:pic>
        <p:nvPicPr>
          <p:cNvPr id="6" name="Picture 4" descr="http://i.huffpost.com/gen/1462210/images/o-MILLENNIALS-faceboo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725" y="1679961"/>
            <a:ext cx="3518263" cy="33365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5725" y="4770311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Huffingtonpost.com</a:t>
            </a:r>
          </a:p>
        </p:txBody>
      </p:sp>
    </p:spTree>
    <p:extLst>
      <p:ext uri="{BB962C8B-B14F-4D97-AF65-F5344CB8AC3E}">
        <p14:creationId xmlns:p14="http://schemas.microsoft.com/office/powerpoint/2010/main" val="22175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does that relationship differ within the millennial generation?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72813"/>
            <a:ext cx="3634643" cy="2423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31" y="2272813"/>
            <a:ext cx="3621386" cy="2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Millennial Mobility Panel Study (MMPS)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4814"/>
            <a:ext cx="8055936" cy="1800000"/>
          </a:xfrm>
        </p:spPr>
        <p:txBody>
          <a:bodyPr/>
          <a:lstStyle/>
          <a:p>
            <a:r>
              <a:rPr lang="en-AU" sz="2000" dirty="0" smtClean="0"/>
              <a:t>What is the relationship between future life course and travel behaviour?</a:t>
            </a:r>
          </a:p>
          <a:p>
            <a:r>
              <a:rPr lang="en-AU" sz="2000" dirty="0" smtClean="0"/>
              <a:t>How does that vary within the millennial generation?</a:t>
            </a:r>
          </a:p>
          <a:p>
            <a:endParaRPr lang="en-AU" sz="2000" dirty="0" smtClean="0"/>
          </a:p>
          <a:p>
            <a:pPr lvl="1"/>
            <a:endParaRPr lang="en-AU" sz="1800" dirty="0"/>
          </a:p>
        </p:txBody>
      </p:sp>
      <p:pic>
        <p:nvPicPr>
          <p:cNvPr id="10246" name="Picture 6" descr="Image result for australian research cou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719" y="4533910"/>
            <a:ext cx="5841187" cy="15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farhana naz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658" y="2458619"/>
            <a:ext cx="1970937" cy="19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8925" y="2522172"/>
            <a:ext cx="3235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Supported by Research Assistant</a:t>
            </a:r>
          </a:p>
          <a:p>
            <a:pPr algn="r"/>
            <a:r>
              <a:rPr lang="en-AU" dirty="0" smtClean="0"/>
              <a:t>Dr Farhana Naznin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31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Millennial Mobility Panel Study (MMPS)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4814"/>
            <a:ext cx="8055936" cy="1800000"/>
          </a:xfrm>
        </p:spPr>
        <p:txBody>
          <a:bodyPr/>
          <a:lstStyle/>
          <a:p>
            <a:pPr marL="0" indent="0" algn="ctr">
              <a:buNone/>
            </a:pPr>
            <a:r>
              <a:rPr lang="en-AU" sz="2000" dirty="0" smtClean="0"/>
              <a:t>Through </a:t>
            </a:r>
            <a:r>
              <a:rPr lang="en-AU" sz="2000" dirty="0"/>
              <a:t>a survey of 21-25 year </a:t>
            </a:r>
            <a:r>
              <a:rPr lang="en-AU" sz="2000" dirty="0" smtClean="0"/>
              <a:t>olds in Melbourne and regional Victoria</a:t>
            </a:r>
          </a:p>
          <a:p>
            <a:endParaRPr lang="en-AU" sz="2000" dirty="0" smtClean="0"/>
          </a:p>
          <a:p>
            <a:pPr lvl="1"/>
            <a:endParaRPr lang="en-AU" sz="1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762" y="2277756"/>
            <a:ext cx="6438475" cy="3754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8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Asked how respondents saw their future unfolding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8199"/>
            <a:ext cx="8319621" cy="4525963"/>
          </a:xfrm>
        </p:spPr>
        <p:txBody>
          <a:bodyPr/>
          <a:lstStyle/>
          <a:p>
            <a:pPr lvl="0"/>
            <a:r>
              <a:rPr lang="en-AU" sz="2000" dirty="0"/>
              <a:t>Get </a:t>
            </a:r>
            <a:r>
              <a:rPr lang="en-AU" sz="2000" dirty="0" smtClean="0"/>
              <a:t>a driving license (“P’s”)</a:t>
            </a:r>
            <a:endParaRPr lang="en-AU" sz="2000" dirty="0"/>
          </a:p>
          <a:p>
            <a:pPr lvl="0"/>
            <a:r>
              <a:rPr lang="en-AU" sz="2000" dirty="0"/>
              <a:t>Have your own car</a:t>
            </a:r>
          </a:p>
          <a:p>
            <a:pPr lvl="0"/>
            <a:r>
              <a:rPr lang="en-AU" sz="2000" dirty="0"/>
              <a:t>Get a part-time job</a:t>
            </a:r>
          </a:p>
          <a:p>
            <a:pPr lvl="0"/>
            <a:r>
              <a:rPr lang="en-AU" sz="2000" dirty="0"/>
              <a:t>Get a full-time job</a:t>
            </a:r>
          </a:p>
          <a:p>
            <a:pPr lvl="0"/>
            <a:r>
              <a:rPr lang="en-AU" sz="2000" dirty="0"/>
              <a:t>Move out of your parent’s home</a:t>
            </a:r>
          </a:p>
          <a:p>
            <a:pPr lvl="0"/>
            <a:r>
              <a:rPr lang="en-AU" sz="2000" dirty="0"/>
              <a:t>Move in with a partner</a:t>
            </a:r>
          </a:p>
          <a:p>
            <a:pPr lvl="0"/>
            <a:r>
              <a:rPr lang="en-AU" sz="2000" dirty="0"/>
              <a:t>Buy a home</a:t>
            </a:r>
          </a:p>
          <a:p>
            <a:pPr lvl="0"/>
            <a:r>
              <a:rPr lang="en-AU" sz="2000" dirty="0"/>
              <a:t>Get married</a:t>
            </a:r>
          </a:p>
          <a:p>
            <a:pPr lvl="0"/>
            <a:r>
              <a:rPr lang="en-AU" sz="2000" dirty="0"/>
              <a:t>Have </a:t>
            </a:r>
            <a:r>
              <a:rPr lang="en-AU" sz="2000" dirty="0" smtClean="0"/>
              <a:t>children</a:t>
            </a:r>
            <a:endParaRPr lang="en-AU" sz="2000" dirty="0"/>
          </a:p>
        </p:txBody>
      </p:sp>
      <p:pic>
        <p:nvPicPr>
          <p:cNvPr id="4" name="Picture 2" descr="C:\Users\delbosc\Desktop\new new photos\P103003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4976" y="2027579"/>
            <a:ext cx="3100343" cy="241317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51997" y="45268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n-AU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No chance (0)</a:t>
            </a:r>
          </a:p>
          <a:p>
            <a:pPr lvl="0" algn="r">
              <a:spcAft>
                <a:spcPts val="0"/>
              </a:spcAft>
            </a:pPr>
            <a:r>
              <a:rPr lang="en-AU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Below-even chance (1 to 5)</a:t>
            </a:r>
          </a:p>
          <a:p>
            <a:pPr lvl="0" algn="r">
              <a:spcAft>
                <a:spcPts val="0"/>
              </a:spcAft>
            </a:pPr>
            <a:r>
              <a:rPr lang="en-AU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Above-even chance (6 to 9)</a:t>
            </a:r>
          </a:p>
          <a:p>
            <a:pPr lvl="0" algn="r">
              <a:spcAft>
                <a:spcPts val="0"/>
              </a:spcAft>
            </a:pPr>
            <a:r>
              <a:rPr lang="en-AU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Certainty (10)</a:t>
            </a:r>
          </a:p>
          <a:p>
            <a:pPr lvl="0" algn="r">
              <a:spcAft>
                <a:spcPts val="0"/>
              </a:spcAft>
            </a:pPr>
            <a:r>
              <a:rPr lang="en-AU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Already done (11)</a:t>
            </a:r>
            <a:endParaRPr lang="en-AU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6079" y="1003959"/>
            <a:ext cx="8781861" cy="510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likely is it that you will …. In the next 12 months, 3 years or by age 30?</a:t>
            </a:r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Latent Class Analysis identifies groupings based on responses</a:t>
            </a:r>
            <a:endParaRPr lang="en-AU" dirty="0"/>
          </a:p>
        </p:txBody>
      </p:sp>
      <p:grpSp>
        <p:nvGrpSpPr>
          <p:cNvPr id="33" name="Group 32"/>
          <p:cNvGrpSpPr/>
          <p:nvPr/>
        </p:nvGrpSpPr>
        <p:grpSpPr>
          <a:xfrm>
            <a:off x="870808" y="1352721"/>
            <a:ext cx="7492870" cy="4525962"/>
            <a:chOff x="870808" y="1231900"/>
            <a:chExt cx="7492870" cy="4525962"/>
          </a:xfrm>
        </p:grpSpPr>
        <p:sp>
          <p:nvSpPr>
            <p:cNvPr id="34" name="Freeform 33"/>
            <p:cNvSpPr/>
            <p:nvPr/>
          </p:nvSpPr>
          <p:spPr>
            <a:xfrm>
              <a:off x="1024917" y="2198471"/>
              <a:ext cx="2712319" cy="893832"/>
            </a:xfrm>
            <a:custGeom>
              <a:avLst/>
              <a:gdLst>
                <a:gd name="connsiteX0" fmla="*/ 0 w 2712319"/>
                <a:gd name="connsiteY0" fmla="*/ 0 h 893832"/>
                <a:gd name="connsiteX1" fmla="*/ 2712319 w 2712319"/>
                <a:gd name="connsiteY1" fmla="*/ 0 h 893832"/>
                <a:gd name="connsiteX2" fmla="*/ 2712319 w 2712319"/>
                <a:gd name="connsiteY2" fmla="*/ 893832 h 893832"/>
                <a:gd name="connsiteX3" fmla="*/ 0 w 2712319"/>
                <a:gd name="connsiteY3" fmla="*/ 893832 h 893832"/>
                <a:gd name="connsiteX4" fmla="*/ 0 w 2712319"/>
                <a:gd name="connsiteY4" fmla="*/ 0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2319" h="893832">
                  <a:moveTo>
                    <a:pt x="0" y="0"/>
                  </a:moveTo>
                  <a:lnTo>
                    <a:pt x="2712319" y="0"/>
                  </a:lnTo>
                  <a:lnTo>
                    <a:pt x="2712319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 smtClean="0"/>
                <a:t>Get a license? Buy a car? Move out? Get a job? Marry? Have Kids? Buy a home?</a:t>
              </a:r>
              <a:endParaRPr lang="en-AU" sz="1700" kern="1200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024917" y="4083256"/>
              <a:ext cx="2712319" cy="1674606"/>
            </a:xfrm>
            <a:custGeom>
              <a:avLst/>
              <a:gdLst>
                <a:gd name="connsiteX0" fmla="*/ 0 w 2712319"/>
                <a:gd name="connsiteY0" fmla="*/ 0 h 1674606"/>
                <a:gd name="connsiteX1" fmla="*/ 2712319 w 2712319"/>
                <a:gd name="connsiteY1" fmla="*/ 0 h 1674606"/>
                <a:gd name="connsiteX2" fmla="*/ 2712319 w 2712319"/>
                <a:gd name="connsiteY2" fmla="*/ 1674606 h 1674606"/>
                <a:gd name="connsiteX3" fmla="*/ 0 w 2712319"/>
                <a:gd name="connsiteY3" fmla="*/ 1674606 h 1674606"/>
                <a:gd name="connsiteX4" fmla="*/ 0 w 2712319"/>
                <a:gd name="connsiteY4" fmla="*/ 0 h 16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2319" h="1674606">
                  <a:moveTo>
                    <a:pt x="0" y="0"/>
                  </a:moveTo>
                  <a:lnTo>
                    <a:pt x="2712319" y="0"/>
                  </a:lnTo>
                  <a:lnTo>
                    <a:pt x="2712319" y="1674606"/>
                  </a:lnTo>
                  <a:lnTo>
                    <a:pt x="0" y="16746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6000" kern="1200" dirty="0" smtClean="0"/>
                <a:t>From 27</a:t>
              </a:r>
              <a:endParaRPr lang="en-AU" sz="6000" kern="12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021835" y="1926623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36"/>
            <p:cNvSpPr/>
            <p:nvPr/>
          </p:nvSpPr>
          <p:spPr>
            <a:xfrm>
              <a:off x="1172862" y="1624569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1535327" y="1684980"/>
              <a:ext cx="339039" cy="339039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1837380" y="1352721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39"/>
            <p:cNvSpPr/>
            <p:nvPr/>
          </p:nvSpPr>
          <p:spPr>
            <a:xfrm>
              <a:off x="2230050" y="1231900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2713336" y="1443337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3015390" y="1594364"/>
              <a:ext cx="339039" cy="339039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2"/>
            <p:cNvSpPr/>
            <p:nvPr/>
          </p:nvSpPr>
          <p:spPr>
            <a:xfrm>
              <a:off x="3438265" y="1926623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3"/>
            <p:cNvSpPr/>
            <p:nvPr/>
          </p:nvSpPr>
          <p:spPr>
            <a:xfrm>
              <a:off x="3619497" y="2258882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4"/>
            <p:cNvSpPr/>
            <p:nvPr/>
          </p:nvSpPr>
          <p:spPr>
            <a:xfrm>
              <a:off x="2048818" y="1624569"/>
              <a:ext cx="554792" cy="55479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A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870808" y="2772373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/>
            <p:cNvSpPr/>
            <p:nvPr/>
          </p:nvSpPr>
          <p:spPr>
            <a:xfrm>
              <a:off x="1052041" y="3044222"/>
              <a:ext cx="339039" cy="339039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7"/>
            <p:cNvSpPr/>
            <p:nvPr/>
          </p:nvSpPr>
          <p:spPr>
            <a:xfrm>
              <a:off x="1505121" y="3285865"/>
              <a:ext cx="493148" cy="493148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2139434" y="3678535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9"/>
            <p:cNvSpPr/>
            <p:nvPr/>
          </p:nvSpPr>
          <p:spPr>
            <a:xfrm>
              <a:off x="2260255" y="3285865"/>
              <a:ext cx="339039" cy="339039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val 50"/>
            <p:cNvSpPr/>
            <p:nvPr/>
          </p:nvSpPr>
          <p:spPr>
            <a:xfrm>
              <a:off x="2562309" y="3708740"/>
              <a:ext cx="215752" cy="21575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51"/>
            <p:cNvSpPr/>
            <p:nvPr/>
          </p:nvSpPr>
          <p:spPr>
            <a:xfrm>
              <a:off x="2834158" y="3225454"/>
              <a:ext cx="493148" cy="493148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52"/>
            <p:cNvSpPr/>
            <p:nvPr/>
          </p:nvSpPr>
          <p:spPr>
            <a:xfrm>
              <a:off x="3498676" y="3104633"/>
              <a:ext cx="339039" cy="339039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hevron 53"/>
            <p:cNvSpPr/>
            <p:nvPr/>
          </p:nvSpPr>
          <p:spPr>
            <a:xfrm>
              <a:off x="3837716" y="1684478"/>
              <a:ext cx="995711" cy="190092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Chevron 54"/>
            <p:cNvSpPr/>
            <p:nvPr/>
          </p:nvSpPr>
          <p:spPr>
            <a:xfrm>
              <a:off x="4652389" y="1684478"/>
              <a:ext cx="995711" cy="190092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Freeform 56"/>
            <p:cNvSpPr/>
            <p:nvPr/>
          </p:nvSpPr>
          <p:spPr>
            <a:xfrm>
              <a:off x="5648101" y="4083256"/>
              <a:ext cx="2715577" cy="1674606"/>
            </a:xfrm>
            <a:custGeom>
              <a:avLst/>
              <a:gdLst>
                <a:gd name="connsiteX0" fmla="*/ 0 w 2715577"/>
                <a:gd name="connsiteY0" fmla="*/ 0 h 1674606"/>
                <a:gd name="connsiteX1" fmla="*/ 2715577 w 2715577"/>
                <a:gd name="connsiteY1" fmla="*/ 0 h 1674606"/>
                <a:gd name="connsiteX2" fmla="*/ 2715577 w 2715577"/>
                <a:gd name="connsiteY2" fmla="*/ 1674606 h 1674606"/>
                <a:gd name="connsiteX3" fmla="*/ 0 w 2715577"/>
                <a:gd name="connsiteY3" fmla="*/ 1674606 h 1674606"/>
                <a:gd name="connsiteX4" fmla="*/ 0 w 2715577"/>
                <a:gd name="connsiteY4" fmla="*/ 0 h 16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1674606">
                  <a:moveTo>
                    <a:pt x="0" y="0"/>
                  </a:moveTo>
                  <a:lnTo>
                    <a:pt x="2715577" y="0"/>
                  </a:lnTo>
                  <a:lnTo>
                    <a:pt x="2715577" y="1674606"/>
                  </a:lnTo>
                  <a:lnTo>
                    <a:pt x="0" y="16746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6000" kern="1200" dirty="0" smtClean="0"/>
                <a:t>To five</a:t>
              </a:r>
              <a:endParaRPr lang="en-AU" sz="6000" kern="1200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1468578" y="3480051"/>
            <a:ext cx="562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 years?</a:t>
            </a:r>
            <a:endParaRPr lang="en-A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87" y="3446789"/>
            <a:ext cx="664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age 30?</a:t>
            </a:r>
            <a:endParaRPr lang="en-A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46744" y="1808451"/>
            <a:ext cx="556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12 months?</a:t>
            </a:r>
            <a:endParaRPr lang="en-A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746819" y="1538567"/>
            <a:ext cx="2386068" cy="3960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Traditional</a:t>
            </a:r>
            <a:endParaRPr lang="en-AU" dirty="0"/>
          </a:p>
        </p:txBody>
      </p:sp>
      <p:sp>
        <p:nvSpPr>
          <p:cNvPr id="62" name="Rounded Rectangle 61"/>
          <p:cNvSpPr/>
          <p:nvPr/>
        </p:nvSpPr>
        <p:spPr>
          <a:xfrm>
            <a:off x="5746819" y="2039284"/>
            <a:ext cx="2386068" cy="3960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Launching Traditional</a:t>
            </a:r>
            <a:endParaRPr lang="en-AU" dirty="0"/>
          </a:p>
        </p:txBody>
      </p:sp>
      <p:sp>
        <p:nvSpPr>
          <p:cNvPr id="63" name="Rounded Rectangle 62"/>
          <p:cNvSpPr/>
          <p:nvPr/>
        </p:nvSpPr>
        <p:spPr>
          <a:xfrm>
            <a:off x="5746819" y="2540001"/>
            <a:ext cx="2386068" cy="3960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Independent</a:t>
            </a:r>
            <a:endParaRPr lang="en-AU" dirty="0"/>
          </a:p>
        </p:txBody>
      </p:sp>
      <p:sp>
        <p:nvSpPr>
          <p:cNvPr id="64" name="Rounded Rectangle 63"/>
          <p:cNvSpPr/>
          <p:nvPr/>
        </p:nvSpPr>
        <p:spPr>
          <a:xfrm>
            <a:off x="5746819" y="3040718"/>
            <a:ext cx="2386068" cy="3960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Delayed with Cars</a:t>
            </a:r>
            <a:endParaRPr lang="en-AU" dirty="0"/>
          </a:p>
        </p:txBody>
      </p:sp>
      <p:sp>
        <p:nvSpPr>
          <p:cNvPr id="65" name="Rounded Rectangle 64"/>
          <p:cNvSpPr/>
          <p:nvPr/>
        </p:nvSpPr>
        <p:spPr>
          <a:xfrm>
            <a:off x="5748530" y="3541437"/>
            <a:ext cx="2386068" cy="3960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Delayed without Cars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60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8373" y="2799907"/>
            <a:ext cx="7847553" cy="1965421"/>
            <a:chOff x="584551" y="3159473"/>
            <a:chExt cx="7117203" cy="769427"/>
          </a:xfrm>
        </p:grpSpPr>
        <p:sp>
          <p:nvSpPr>
            <p:cNvPr id="5" name="Freeform 4"/>
            <p:cNvSpPr/>
            <p:nvPr/>
          </p:nvSpPr>
          <p:spPr>
            <a:xfrm>
              <a:off x="584551" y="3159473"/>
              <a:ext cx="1923568" cy="769427"/>
            </a:xfrm>
            <a:custGeom>
              <a:avLst/>
              <a:gdLst>
                <a:gd name="connsiteX0" fmla="*/ 0 w 1923568"/>
                <a:gd name="connsiteY0" fmla="*/ 0 h 769427"/>
                <a:gd name="connsiteX1" fmla="*/ 1538855 w 1923568"/>
                <a:gd name="connsiteY1" fmla="*/ 0 h 769427"/>
                <a:gd name="connsiteX2" fmla="*/ 1923568 w 1923568"/>
                <a:gd name="connsiteY2" fmla="*/ 384714 h 769427"/>
                <a:gd name="connsiteX3" fmla="*/ 1538855 w 1923568"/>
                <a:gd name="connsiteY3" fmla="*/ 769427 h 769427"/>
                <a:gd name="connsiteX4" fmla="*/ 0 w 1923568"/>
                <a:gd name="connsiteY4" fmla="*/ 769427 h 769427"/>
                <a:gd name="connsiteX5" fmla="*/ 384714 w 1923568"/>
                <a:gd name="connsiteY5" fmla="*/ 384714 h 769427"/>
                <a:gd name="connsiteX6" fmla="*/ 0 w 1923568"/>
                <a:gd name="connsiteY6" fmla="*/ 0 h 76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3568" h="769427">
                  <a:moveTo>
                    <a:pt x="0" y="0"/>
                  </a:moveTo>
                  <a:lnTo>
                    <a:pt x="1538855" y="0"/>
                  </a:lnTo>
                  <a:lnTo>
                    <a:pt x="1923568" y="384714"/>
                  </a:lnTo>
                  <a:lnTo>
                    <a:pt x="1538855" y="769427"/>
                  </a:lnTo>
                  <a:lnTo>
                    <a:pt x="0" y="769427"/>
                  </a:lnTo>
                  <a:lnTo>
                    <a:pt x="384714" y="384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723" tIns="22670" rIns="407383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About me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315763" y="3159473"/>
              <a:ext cx="1923568" cy="769427"/>
            </a:xfrm>
            <a:custGeom>
              <a:avLst/>
              <a:gdLst>
                <a:gd name="connsiteX0" fmla="*/ 0 w 1923568"/>
                <a:gd name="connsiteY0" fmla="*/ 0 h 769427"/>
                <a:gd name="connsiteX1" fmla="*/ 1538855 w 1923568"/>
                <a:gd name="connsiteY1" fmla="*/ 0 h 769427"/>
                <a:gd name="connsiteX2" fmla="*/ 1923568 w 1923568"/>
                <a:gd name="connsiteY2" fmla="*/ 384714 h 769427"/>
                <a:gd name="connsiteX3" fmla="*/ 1538855 w 1923568"/>
                <a:gd name="connsiteY3" fmla="*/ 769427 h 769427"/>
                <a:gd name="connsiteX4" fmla="*/ 0 w 1923568"/>
                <a:gd name="connsiteY4" fmla="*/ 769427 h 769427"/>
                <a:gd name="connsiteX5" fmla="*/ 384714 w 1923568"/>
                <a:gd name="connsiteY5" fmla="*/ 384714 h 769427"/>
                <a:gd name="connsiteX6" fmla="*/ 0 w 1923568"/>
                <a:gd name="connsiteY6" fmla="*/ 0 h 76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3568" h="769427">
                  <a:moveTo>
                    <a:pt x="0" y="0"/>
                  </a:moveTo>
                  <a:lnTo>
                    <a:pt x="1538855" y="0"/>
                  </a:lnTo>
                  <a:lnTo>
                    <a:pt x="1923568" y="384714"/>
                  </a:lnTo>
                  <a:lnTo>
                    <a:pt x="1538855" y="769427"/>
                  </a:lnTo>
                  <a:lnTo>
                    <a:pt x="0" y="769427"/>
                  </a:lnTo>
                  <a:lnTo>
                    <a:pt x="384714" y="384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723" tIns="22670" rIns="407383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My research areas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046975" y="3159473"/>
              <a:ext cx="1923568" cy="769427"/>
            </a:xfrm>
            <a:custGeom>
              <a:avLst/>
              <a:gdLst>
                <a:gd name="connsiteX0" fmla="*/ 0 w 1923568"/>
                <a:gd name="connsiteY0" fmla="*/ 0 h 769427"/>
                <a:gd name="connsiteX1" fmla="*/ 1538855 w 1923568"/>
                <a:gd name="connsiteY1" fmla="*/ 0 h 769427"/>
                <a:gd name="connsiteX2" fmla="*/ 1923568 w 1923568"/>
                <a:gd name="connsiteY2" fmla="*/ 384714 h 769427"/>
                <a:gd name="connsiteX3" fmla="*/ 1538855 w 1923568"/>
                <a:gd name="connsiteY3" fmla="*/ 769427 h 769427"/>
                <a:gd name="connsiteX4" fmla="*/ 0 w 1923568"/>
                <a:gd name="connsiteY4" fmla="*/ 769427 h 769427"/>
                <a:gd name="connsiteX5" fmla="*/ 384714 w 1923568"/>
                <a:gd name="connsiteY5" fmla="*/ 384714 h 769427"/>
                <a:gd name="connsiteX6" fmla="*/ 0 w 1923568"/>
                <a:gd name="connsiteY6" fmla="*/ 0 h 76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3568" h="769427">
                  <a:moveTo>
                    <a:pt x="0" y="0"/>
                  </a:moveTo>
                  <a:lnTo>
                    <a:pt x="1538855" y="0"/>
                  </a:lnTo>
                  <a:lnTo>
                    <a:pt x="1923568" y="384714"/>
                  </a:lnTo>
                  <a:lnTo>
                    <a:pt x="1538855" y="769427"/>
                  </a:lnTo>
                  <a:lnTo>
                    <a:pt x="0" y="769427"/>
                  </a:lnTo>
                  <a:lnTo>
                    <a:pt x="384714" y="384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723" tIns="22670" rIns="407383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All about millennials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778186" y="3159473"/>
              <a:ext cx="1923568" cy="769427"/>
            </a:xfrm>
            <a:custGeom>
              <a:avLst/>
              <a:gdLst>
                <a:gd name="connsiteX0" fmla="*/ 0 w 1923568"/>
                <a:gd name="connsiteY0" fmla="*/ 0 h 769427"/>
                <a:gd name="connsiteX1" fmla="*/ 1538855 w 1923568"/>
                <a:gd name="connsiteY1" fmla="*/ 0 h 769427"/>
                <a:gd name="connsiteX2" fmla="*/ 1923568 w 1923568"/>
                <a:gd name="connsiteY2" fmla="*/ 384714 h 769427"/>
                <a:gd name="connsiteX3" fmla="*/ 1538855 w 1923568"/>
                <a:gd name="connsiteY3" fmla="*/ 769427 h 769427"/>
                <a:gd name="connsiteX4" fmla="*/ 0 w 1923568"/>
                <a:gd name="connsiteY4" fmla="*/ 769427 h 769427"/>
                <a:gd name="connsiteX5" fmla="*/ 384714 w 1923568"/>
                <a:gd name="connsiteY5" fmla="*/ 384714 h 769427"/>
                <a:gd name="connsiteX6" fmla="*/ 0 w 1923568"/>
                <a:gd name="connsiteY6" fmla="*/ 0 h 76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3568" h="769427">
                  <a:moveTo>
                    <a:pt x="0" y="0"/>
                  </a:moveTo>
                  <a:lnTo>
                    <a:pt x="1538855" y="0"/>
                  </a:lnTo>
                  <a:lnTo>
                    <a:pt x="1923568" y="384714"/>
                  </a:lnTo>
                  <a:lnTo>
                    <a:pt x="1538855" y="769427"/>
                  </a:lnTo>
                  <a:lnTo>
                    <a:pt x="0" y="769427"/>
                  </a:lnTo>
                  <a:lnTo>
                    <a:pt x="384714" y="384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723" tIns="22670" rIns="407383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Personal reflections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0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Log-likelihood minimised at 5-clusters</a:t>
            </a:r>
            <a:br>
              <a:rPr lang="en-AU" dirty="0" smtClean="0"/>
            </a:b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4699209"/>
              </p:ext>
            </p:extLst>
          </p:nvPr>
        </p:nvGraphicFramePr>
        <p:xfrm>
          <a:off x="457200" y="1458728"/>
          <a:ext cx="83200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own Arrow 6"/>
          <p:cNvSpPr/>
          <p:nvPr/>
        </p:nvSpPr>
        <p:spPr>
          <a:xfrm>
            <a:off x="5401340" y="1282996"/>
            <a:ext cx="1020725" cy="1665768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6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Traditional segment (24% of sample)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85132"/>
            <a:ext cx="5022113" cy="4525963"/>
          </a:xfrm>
        </p:spPr>
        <p:txBody>
          <a:bodyPr/>
          <a:lstStyle/>
          <a:p>
            <a:r>
              <a:rPr lang="en-AU" dirty="0" smtClean="0"/>
              <a:t>Working, living with a partner</a:t>
            </a:r>
          </a:p>
          <a:p>
            <a:r>
              <a:rPr lang="en-AU" dirty="0" smtClean="0"/>
              <a:t>Some already bought home, married, had children</a:t>
            </a:r>
          </a:p>
          <a:p>
            <a:r>
              <a:rPr lang="en-AU" dirty="0" smtClean="0"/>
              <a:t>More likely to live in regional Victoria (42% vs. survey average 23%)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79" y="3423358"/>
            <a:ext cx="7126842" cy="2706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16" t="9876" r="5177" b="4198"/>
          <a:stretch/>
        </p:blipFill>
        <p:spPr>
          <a:xfrm>
            <a:off x="5635256" y="850806"/>
            <a:ext cx="3118884" cy="24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Launching Traditional </a:t>
            </a:r>
            <a:r>
              <a:rPr lang="en-AU" dirty="0"/>
              <a:t>segment (</a:t>
            </a:r>
            <a:r>
              <a:rPr lang="en-AU" dirty="0" smtClean="0"/>
              <a:t>20% </a:t>
            </a:r>
            <a:r>
              <a:rPr lang="en-AU" dirty="0"/>
              <a:t>of sample)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255" y="982361"/>
            <a:ext cx="5369443" cy="4525963"/>
          </a:xfrm>
        </p:spPr>
        <p:txBody>
          <a:bodyPr/>
          <a:lstStyle/>
          <a:p>
            <a:r>
              <a:rPr lang="en-AU" dirty="0" smtClean="0"/>
              <a:t>Living at home with parents, but long-term view toward a traditional future</a:t>
            </a:r>
          </a:p>
          <a:p>
            <a:r>
              <a:rPr lang="en-AU" dirty="0" smtClean="0"/>
              <a:t>60% were certain or above-even to buy a home within 3 years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79" y="3442832"/>
            <a:ext cx="7126842" cy="2712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27403" y="829340"/>
            <a:ext cx="3175590" cy="25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Independent </a:t>
            </a:r>
            <a:r>
              <a:rPr lang="en-AU" dirty="0"/>
              <a:t>segment </a:t>
            </a:r>
            <a:r>
              <a:rPr lang="en-AU" dirty="0" smtClean="0"/>
              <a:t>(19% </a:t>
            </a:r>
            <a:r>
              <a:rPr lang="en-AU" dirty="0"/>
              <a:t>of sample)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131"/>
            <a:ext cx="5050466" cy="4525963"/>
          </a:xfrm>
        </p:spPr>
        <p:txBody>
          <a:bodyPr/>
          <a:lstStyle/>
          <a:p>
            <a:r>
              <a:rPr lang="en-AU" dirty="0" smtClean="0"/>
              <a:t>Working full-time, living away from parents</a:t>
            </a:r>
          </a:p>
          <a:p>
            <a:r>
              <a:rPr lang="en-AU" dirty="0" smtClean="0"/>
              <a:t>Buying home, marriage, children not on the near horizon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79" y="3427033"/>
            <a:ext cx="7126842" cy="2712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460" y="845881"/>
            <a:ext cx="3273056" cy="23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Delayed with Cars segment (21% of sample)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07237"/>
            <a:ext cx="5167424" cy="2537712"/>
          </a:xfrm>
        </p:spPr>
        <p:txBody>
          <a:bodyPr>
            <a:normAutofit/>
          </a:bodyPr>
          <a:lstStyle/>
          <a:p>
            <a:r>
              <a:rPr lang="en-AU" dirty="0" smtClean="0"/>
              <a:t>More likely to be studying, lower-income</a:t>
            </a:r>
          </a:p>
          <a:p>
            <a:r>
              <a:rPr lang="en-AU" dirty="0" smtClean="0"/>
              <a:t>Low chance of marriage, home, children</a:t>
            </a:r>
          </a:p>
          <a:p>
            <a:r>
              <a:rPr lang="en-AU" dirty="0" smtClean="0"/>
              <a:t>Most already have a car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51"/>
          <a:stretch/>
        </p:blipFill>
        <p:spPr>
          <a:xfrm>
            <a:off x="5507668" y="851618"/>
            <a:ext cx="3347164" cy="2466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06" y="3444949"/>
            <a:ext cx="760458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Delayed without Cars segment (16% of sample)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986829"/>
            <a:ext cx="5082365" cy="2027976"/>
          </a:xfrm>
        </p:spPr>
        <p:txBody>
          <a:bodyPr>
            <a:noAutofit/>
          </a:bodyPr>
          <a:lstStyle/>
          <a:p>
            <a:r>
              <a:rPr lang="en-AU" sz="2000" dirty="0" smtClean="0"/>
              <a:t>More likely to be studying, lower-income</a:t>
            </a:r>
          </a:p>
          <a:p>
            <a:r>
              <a:rPr lang="en-AU" sz="2000" dirty="0" smtClean="0"/>
              <a:t>Low chance of marriage, home, children</a:t>
            </a:r>
          </a:p>
          <a:p>
            <a:r>
              <a:rPr lang="en-AU" sz="2000" dirty="0" smtClean="0"/>
              <a:t>Cars are a medium-term issue </a:t>
            </a:r>
          </a:p>
          <a:p>
            <a:r>
              <a:rPr lang="en-AU" sz="2000" dirty="0" smtClean="0"/>
              <a:t>Most likely to be from overseas (29% vs. 14% of survey respondents)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9563" y="858240"/>
            <a:ext cx="3417387" cy="2379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38" y="3443097"/>
            <a:ext cx="767500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Life stage strongly associated with transport use…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60" y="4961679"/>
            <a:ext cx="1440000" cy="107433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70676" y="4966140"/>
            <a:ext cx="1440000" cy="106541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9892" y="4971158"/>
            <a:ext cx="1440000" cy="1055378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323" y="4985070"/>
            <a:ext cx="1440000" cy="1058001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108" y="4971158"/>
            <a:ext cx="1440000" cy="1085826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98389" y="905728"/>
            <a:ext cx="8578108" cy="38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…attitudes to transport modes…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60" y="4961679"/>
            <a:ext cx="1440000" cy="107433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70676" y="4966140"/>
            <a:ext cx="1440000" cy="106541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9892" y="4971158"/>
            <a:ext cx="1440000" cy="1055378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323" y="4985070"/>
            <a:ext cx="1440000" cy="1058001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108" y="4971158"/>
            <a:ext cx="1440000" cy="1085826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392542" y="978523"/>
            <a:ext cx="8308434" cy="38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…and with where they see themselves ‘settling down’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60" y="4961679"/>
            <a:ext cx="1440000" cy="107433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70676" y="4966140"/>
            <a:ext cx="1440000" cy="106541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9892" y="4971158"/>
            <a:ext cx="1440000" cy="1055378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323" y="4985070"/>
            <a:ext cx="1440000" cy="1058001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108" y="4971158"/>
            <a:ext cx="1440000" cy="1085826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46387" y="1119963"/>
            <a:ext cx="8101936" cy="36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summary of life course timelines</a:t>
            </a:r>
            <a:endParaRPr lang="en-AU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60" y="4961679"/>
            <a:ext cx="1440000" cy="107433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70676" y="4966140"/>
            <a:ext cx="1440000" cy="106541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9892" y="4971158"/>
            <a:ext cx="1440000" cy="1055378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323" y="4985070"/>
            <a:ext cx="1440000" cy="1058001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108" y="4971158"/>
            <a:ext cx="1440000" cy="1085826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060" y="760924"/>
            <a:ext cx="6851263" cy="41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4984" y="889489"/>
            <a:ext cx="6663490" cy="505976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2582038">
            <a:off x="2785730" y="354418"/>
            <a:ext cx="680484" cy="1212112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Melbourne</a:t>
            </a:r>
            <a:endParaRPr lang="en-A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Different groups have different policy implications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514695"/>
              </p:ext>
            </p:extLst>
          </p:nvPr>
        </p:nvGraphicFramePr>
        <p:xfrm>
          <a:off x="329611" y="949841"/>
          <a:ext cx="8357189" cy="5099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989">
                  <a:extLst>
                    <a:ext uri="{9D8B030D-6E8A-4147-A177-3AD203B41FA5}">
                      <a16:colId xmlns:a16="http://schemas.microsoft.com/office/drawing/2014/main" xmlns="" val="1276423372"/>
                    </a:ext>
                  </a:extLst>
                </a:gridCol>
                <a:gridCol w="1942588">
                  <a:extLst>
                    <a:ext uri="{9D8B030D-6E8A-4147-A177-3AD203B41FA5}">
                      <a16:colId xmlns:a16="http://schemas.microsoft.com/office/drawing/2014/main" xmlns="" val="3994454541"/>
                    </a:ext>
                  </a:extLst>
                </a:gridCol>
                <a:gridCol w="2062070">
                  <a:extLst>
                    <a:ext uri="{9D8B030D-6E8A-4147-A177-3AD203B41FA5}">
                      <a16:colId xmlns:a16="http://schemas.microsoft.com/office/drawing/2014/main" xmlns="" val="1141634709"/>
                    </a:ext>
                  </a:extLst>
                </a:gridCol>
                <a:gridCol w="1640943">
                  <a:extLst>
                    <a:ext uri="{9D8B030D-6E8A-4147-A177-3AD203B41FA5}">
                      <a16:colId xmlns:a16="http://schemas.microsoft.com/office/drawing/2014/main" xmlns="" val="1811930416"/>
                    </a:ext>
                  </a:extLst>
                </a:gridCol>
                <a:gridCol w="907599">
                  <a:extLst>
                    <a:ext uri="{9D8B030D-6E8A-4147-A177-3AD203B41FA5}">
                      <a16:colId xmlns:a16="http://schemas.microsoft.com/office/drawing/2014/main" xmlns="" val="2398374049"/>
                    </a:ext>
                  </a:extLst>
                </a:gridCol>
              </a:tblGrid>
              <a:tr h="6162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Drivers to using alternate modes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Short-term constraints to using alternate modes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options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car use 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extLst>
                  <a:ext uri="{0D108BD9-81ED-4DB2-BD59-A6C34878D82A}">
                    <a16:rowId xmlns:a16="http://schemas.microsoft.com/office/drawing/2014/main" xmlns="" val="1855490031"/>
                  </a:ext>
                </a:extLst>
              </a:tr>
              <a:tr h="5601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Traditional (24%)</a:t>
                      </a:r>
                      <a:endParaRPr lang="en-AU" sz="24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duties, suburban/rural location, strong car use and attitudes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:a16="http://schemas.microsoft.com/office/drawing/2014/main" xmlns="" val="1860592526"/>
                  </a:ext>
                </a:extLst>
              </a:tr>
              <a:tr h="4695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Launching Traditional (20%)</a:t>
                      </a:r>
                      <a:endParaRPr lang="en-AU" sz="24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Suburban location, strong car use and attitudes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 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:a16="http://schemas.microsoft.com/office/drawing/2014/main" xmlns="" val="2051384210"/>
                  </a:ext>
                </a:extLst>
              </a:tr>
              <a:tr h="7043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(19%)</a:t>
                      </a:r>
                      <a:endParaRPr lang="en-AU" sz="24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 transit-rich and inner-city areas, somewhat multi-modal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Fairly strong car use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multi-modal travel, provide family housing in accessible areas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:a16="http://schemas.microsoft.com/office/drawing/2014/main" xmlns="" val="3360162286"/>
                  </a:ext>
                </a:extLst>
              </a:tr>
              <a:tr h="12325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Delayed with Cars (22%)</a:t>
                      </a:r>
                      <a:endParaRPr lang="en-AU" sz="24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 transit-rich and inner-city areas, somewhat multi-modal, university students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Fairly strong car use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multi-modal travel, provide alternative options around universities, provide family housing in accessible areas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:a16="http://schemas.microsoft.com/office/drawing/2014/main" xmlns="" val="3709962602"/>
                  </a:ext>
                </a:extLst>
              </a:tr>
              <a:tr h="14003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Delayed without Cars (16%)</a:t>
                      </a:r>
                      <a:endParaRPr lang="en-AU" sz="24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in accessible areas, strongest preference for transit-rich and inner-city areas, heavy transit use, strong transit attitudes, low intent to get a car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Reinforce alternative modes in accessible areas, provide family housing in accessible areas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:a16="http://schemas.microsoft.com/office/drawing/2014/main" xmlns="" val="186706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9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 few personal reflections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0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Transport is a ‘broad church’</a:t>
            </a:r>
            <a:endParaRPr lang="en-AU" dirty="0"/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00238"/>
            <a:ext cx="624046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6182" y="4781355"/>
            <a:ext cx="1055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940" y="4950632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311300" y="804008"/>
            <a:ext cx="1676755" cy="22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73396" y="3947696"/>
            <a:ext cx="1688014" cy="223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167635" y="711368"/>
            <a:ext cx="1548622" cy="20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08066" y="187270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0923" y="2041985"/>
            <a:ext cx="124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6274" y="5048873"/>
            <a:ext cx="126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engineering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8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524914" y="2751255"/>
            <a:ext cx="1663077" cy="21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59361" y="3836147"/>
            <a:ext cx="126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policy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Cross-disciplinary research is the future</a:t>
            </a:r>
            <a:endParaRPr lang="en-AU" dirty="0"/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00238"/>
            <a:ext cx="624046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5941" y="4786756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Civil engineering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940" y="4950632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Psychologist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65191" y="1007106"/>
            <a:ext cx="3381321" cy="2711743"/>
            <a:chOff x="5665191" y="1007106"/>
            <a:chExt cx="3381321" cy="2711743"/>
          </a:xfrm>
        </p:grpSpPr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213813" y="1295151"/>
              <a:ext cx="1832699" cy="2423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665191" y="1007106"/>
              <a:ext cx="1548622" cy="204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741857" y="2168446"/>
              <a:ext cx="1289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Biochemists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13820" y="2643489"/>
              <a:ext cx="1156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 scientists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7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Discovery Early Career Research Award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6517" y="1198564"/>
            <a:ext cx="8019363" cy="4230625"/>
            <a:chOff x="-382557" y="837057"/>
            <a:chExt cx="8019363" cy="4230625"/>
          </a:xfrm>
        </p:grpSpPr>
        <p:sp>
          <p:nvSpPr>
            <p:cNvPr id="6" name="Freeform 5"/>
            <p:cNvSpPr/>
            <p:nvPr/>
          </p:nvSpPr>
          <p:spPr>
            <a:xfrm>
              <a:off x="251331" y="1532633"/>
              <a:ext cx="2880000" cy="720000"/>
            </a:xfrm>
            <a:custGeom>
              <a:avLst/>
              <a:gdLst>
                <a:gd name="connsiteX0" fmla="*/ 0 w 2983514"/>
                <a:gd name="connsiteY0" fmla="*/ 0 h 998916"/>
                <a:gd name="connsiteX1" fmla="*/ 2983514 w 2983514"/>
                <a:gd name="connsiteY1" fmla="*/ 0 h 998916"/>
                <a:gd name="connsiteX2" fmla="*/ 2983514 w 2983514"/>
                <a:gd name="connsiteY2" fmla="*/ 998916 h 998916"/>
                <a:gd name="connsiteX3" fmla="*/ 0 w 2983514"/>
                <a:gd name="connsiteY3" fmla="*/ 998916 h 998916"/>
                <a:gd name="connsiteX4" fmla="*/ 0 w 2983514"/>
                <a:gd name="connsiteY4" fmla="*/ 0 h 9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514" h="998916">
                  <a:moveTo>
                    <a:pt x="0" y="0"/>
                  </a:moveTo>
                  <a:lnTo>
                    <a:pt x="2983514" y="0"/>
                  </a:lnTo>
                  <a:lnTo>
                    <a:pt x="2983514" y="998916"/>
                  </a:lnTo>
                  <a:lnTo>
                    <a:pt x="0" y="998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400" tIns="120904" rIns="120905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Within 5 years of your PhD</a:t>
              </a:r>
              <a:endParaRPr lang="en-US" sz="17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1330" y="2470983"/>
              <a:ext cx="2880000" cy="720000"/>
            </a:xfrm>
            <a:custGeom>
              <a:avLst/>
              <a:gdLst>
                <a:gd name="connsiteX0" fmla="*/ 0 w 2983514"/>
                <a:gd name="connsiteY0" fmla="*/ 0 h 998916"/>
                <a:gd name="connsiteX1" fmla="*/ 2983514 w 2983514"/>
                <a:gd name="connsiteY1" fmla="*/ 0 h 998916"/>
                <a:gd name="connsiteX2" fmla="*/ 2983514 w 2983514"/>
                <a:gd name="connsiteY2" fmla="*/ 998916 h 998916"/>
                <a:gd name="connsiteX3" fmla="*/ 0 w 2983514"/>
                <a:gd name="connsiteY3" fmla="*/ 998916 h 998916"/>
                <a:gd name="connsiteX4" fmla="*/ 0 w 2983514"/>
                <a:gd name="connsiteY4" fmla="*/ 0 h 9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514" h="998916">
                  <a:moveTo>
                    <a:pt x="0" y="0"/>
                  </a:moveTo>
                  <a:lnTo>
                    <a:pt x="2983514" y="0"/>
                  </a:lnTo>
                  <a:lnTo>
                    <a:pt x="2983514" y="998916"/>
                  </a:lnTo>
                  <a:lnTo>
                    <a:pt x="0" y="998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400" tIns="120904" rIns="120905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Based at an Australian university</a:t>
              </a:r>
              <a:endParaRPr lang="en-US" sz="17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1330" y="3409333"/>
              <a:ext cx="2880000" cy="720000"/>
            </a:xfrm>
            <a:custGeom>
              <a:avLst/>
              <a:gdLst>
                <a:gd name="connsiteX0" fmla="*/ 0 w 2983514"/>
                <a:gd name="connsiteY0" fmla="*/ 0 h 998916"/>
                <a:gd name="connsiteX1" fmla="*/ 2983514 w 2983514"/>
                <a:gd name="connsiteY1" fmla="*/ 0 h 998916"/>
                <a:gd name="connsiteX2" fmla="*/ 2983514 w 2983514"/>
                <a:gd name="connsiteY2" fmla="*/ 998916 h 998916"/>
                <a:gd name="connsiteX3" fmla="*/ 0 w 2983514"/>
                <a:gd name="connsiteY3" fmla="*/ 998916 h 998916"/>
                <a:gd name="connsiteX4" fmla="*/ 0 w 2983514"/>
                <a:gd name="connsiteY4" fmla="*/ 0 h 9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514" h="998916">
                  <a:moveTo>
                    <a:pt x="0" y="0"/>
                  </a:moveTo>
                  <a:lnTo>
                    <a:pt x="2983514" y="0"/>
                  </a:lnTo>
                  <a:lnTo>
                    <a:pt x="2983514" y="998916"/>
                  </a:lnTo>
                  <a:lnTo>
                    <a:pt x="0" y="998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400" tIns="120904" rIns="120905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Need a top record, with a top group and a top project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51330" y="4347682"/>
              <a:ext cx="2880000" cy="720000"/>
            </a:xfrm>
            <a:custGeom>
              <a:avLst/>
              <a:gdLst>
                <a:gd name="connsiteX0" fmla="*/ 0 w 2983514"/>
                <a:gd name="connsiteY0" fmla="*/ 0 h 998916"/>
                <a:gd name="connsiteX1" fmla="*/ 2983514 w 2983514"/>
                <a:gd name="connsiteY1" fmla="*/ 0 h 998916"/>
                <a:gd name="connsiteX2" fmla="*/ 2983514 w 2983514"/>
                <a:gd name="connsiteY2" fmla="*/ 998916 h 998916"/>
                <a:gd name="connsiteX3" fmla="*/ 0 w 2983514"/>
                <a:gd name="connsiteY3" fmla="*/ 998916 h 998916"/>
                <a:gd name="connsiteX4" fmla="*/ 0 w 2983514"/>
                <a:gd name="connsiteY4" fmla="*/ 0 h 9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514" h="998916">
                  <a:moveTo>
                    <a:pt x="0" y="0"/>
                  </a:moveTo>
                  <a:lnTo>
                    <a:pt x="2983514" y="0"/>
                  </a:lnTo>
                  <a:lnTo>
                    <a:pt x="2983514" y="998916"/>
                  </a:lnTo>
                  <a:lnTo>
                    <a:pt x="0" y="998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400" tIns="120904" rIns="120905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10% success rate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-382557" y="837057"/>
              <a:ext cx="998417" cy="998417"/>
            </a:xfrm>
            <a:custGeom>
              <a:avLst/>
              <a:gdLst>
                <a:gd name="connsiteX0" fmla="*/ 0 w 998417"/>
                <a:gd name="connsiteY0" fmla="*/ 499209 h 998417"/>
                <a:gd name="connsiteX1" fmla="*/ 499209 w 998417"/>
                <a:gd name="connsiteY1" fmla="*/ 0 h 998417"/>
                <a:gd name="connsiteX2" fmla="*/ 998418 w 998417"/>
                <a:gd name="connsiteY2" fmla="*/ 499209 h 998417"/>
                <a:gd name="connsiteX3" fmla="*/ 499209 w 998417"/>
                <a:gd name="connsiteY3" fmla="*/ 998418 h 998417"/>
                <a:gd name="connsiteX4" fmla="*/ 0 w 998417"/>
                <a:gd name="connsiteY4" fmla="*/ 499209 h 99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417" h="998417">
                  <a:moveTo>
                    <a:pt x="0" y="499209"/>
                  </a:moveTo>
                  <a:cubicBezTo>
                    <a:pt x="0" y="223503"/>
                    <a:pt x="223503" y="0"/>
                    <a:pt x="499209" y="0"/>
                  </a:cubicBezTo>
                  <a:cubicBezTo>
                    <a:pt x="774915" y="0"/>
                    <a:pt x="998418" y="223503"/>
                    <a:pt x="998418" y="499209"/>
                  </a:cubicBezTo>
                  <a:cubicBezTo>
                    <a:pt x="998418" y="774915"/>
                    <a:pt x="774915" y="998418"/>
                    <a:pt x="499209" y="998418"/>
                  </a:cubicBezTo>
                  <a:cubicBezTo>
                    <a:pt x="223503" y="998418"/>
                    <a:pt x="0" y="774915"/>
                    <a:pt x="0" y="49920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215" tIns="146215" rIns="146215" bIns="14621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What does it take?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56806" y="1532633"/>
              <a:ext cx="2880000" cy="720000"/>
            </a:xfrm>
            <a:custGeom>
              <a:avLst/>
              <a:gdLst>
                <a:gd name="connsiteX0" fmla="*/ 0 w 3406057"/>
                <a:gd name="connsiteY0" fmla="*/ 0 h 998916"/>
                <a:gd name="connsiteX1" fmla="*/ 3406057 w 3406057"/>
                <a:gd name="connsiteY1" fmla="*/ 0 h 998916"/>
                <a:gd name="connsiteX2" fmla="*/ 3406057 w 3406057"/>
                <a:gd name="connsiteY2" fmla="*/ 998916 h 998916"/>
                <a:gd name="connsiteX3" fmla="*/ 0 w 3406057"/>
                <a:gd name="connsiteY3" fmla="*/ 998916 h 998916"/>
                <a:gd name="connsiteX4" fmla="*/ 0 w 3406057"/>
                <a:gd name="connsiteY4" fmla="*/ 0 h 9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057" h="998916">
                  <a:moveTo>
                    <a:pt x="0" y="0"/>
                  </a:moveTo>
                  <a:lnTo>
                    <a:pt x="3406057" y="0"/>
                  </a:lnTo>
                  <a:lnTo>
                    <a:pt x="3406057" y="998916"/>
                  </a:lnTo>
                  <a:lnTo>
                    <a:pt x="0" y="998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400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3 years of salary + project cost</a:t>
              </a:r>
              <a:endParaRPr lang="en-US" sz="17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56806" y="3409333"/>
              <a:ext cx="2880000" cy="720000"/>
            </a:xfrm>
            <a:custGeom>
              <a:avLst/>
              <a:gdLst>
                <a:gd name="connsiteX0" fmla="*/ 0 w 3406057"/>
                <a:gd name="connsiteY0" fmla="*/ 0 h 998916"/>
                <a:gd name="connsiteX1" fmla="*/ 3406057 w 3406057"/>
                <a:gd name="connsiteY1" fmla="*/ 0 h 998916"/>
                <a:gd name="connsiteX2" fmla="*/ 3406057 w 3406057"/>
                <a:gd name="connsiteY2" fmla="*/ 998916 h 998916"/>
                <a:gd name="connsiteX3" fmla="*/ 0 w 3406057"/>
                <a:gd name="connsiteY3" fmla="*/ 998916 h 998916"/>
                <a:gd name="connsiteX4" fmla="*/ 0 w 3406057"/>
                <a:gd name="connsiteY4" fmla="*/ 0 h 9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057" h="998916">
                  <a:moveTo>
                    <a:pt x="0" y="0"/>
                  </a:moveTo>
                  <a:lnTo>
                    <a:pt x="3406057" y="0"/>
                  </a:lnTo>
                  <a:lnTo>
                    <a:pt x="3406057" y="998916"/>
                  </a:lnTo>
                  <a:lnTo>
                    <a:pt x="0" y="998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400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You get to work with Australia’s leading public transport group</a:t>
              </a:r>
              <a:endParaRPr lang="en-US" sz="17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58366" y="837057"/>
              <a:ext cx="998417" cy="998417"/>
            </a:xfrm>
            <a:custGeom>
              <a:avLst/>
              <a:gdLst>
                <a:gd name="connsiteX0" fmla="*/ 0 w 998417"/>
                <a:gd name="connsiteY0" fmla="*/ 499209 h 998417"/>
                <a:gd name="connsiteX1" fmla="*/ 499209 w 998417"/>
                <a:gd name="connsiteY1" fmla="*/ 0 h 998417"/>
                <a:gd name="connsiteX2" fmla="*/ 998418 w 998417"/>
                <a:gd name="connsiteY2" fmla="*/ 499209 h 998417"/>
                <a:gd name="connsiteX3" fmla="*/ 499209 w 998417"/>
                <a:gd name="connsiteY3" fmla="*/ 998418 h 998417"/>
                <a:gd name="connsiteX4" fmla="*/ 0 w 998417"/>
                <a:gd name="connsiteY4" fmla="*/ 499209 h 99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417" h="998417">
                  <a:moveTo>
                    <a:pt x="0" y="499209"/>
                  </a:moveTo>
                  <a:cubicBezTo>
                    <a:pt x="0" y="223503"/>
                    <a:pt x="223503" y="0"/>
                    <a:pt x="499209" y="0"/>
                  </a:cubicBezTo>
                  <a:cubicBezTo>
                    <a:pt x="774915" y="0"/>
                    <a:pt x="998418" y="223503"/>
                    <a:pt x="998418" y="499209"/>
                  </a:cubicBezTo>
                  <a:cubicBezTo>
                    <a:pt x="998418" y="774915"/>
                    <a:pt x="774915" y="998418"/>
                    <a:pt x="499209" y="998418"/>
                  </a:cubicBezTo>
                  <a:cubicBezTo>
                    <a:pt x="223503" y="998418"/>
                    <a:pt x="0" y="774915"/>
                    <a:pt x="0" y="49920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215" tIns="146215" rIns="146215" bIns="14621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What do you get?</a:t>
              </a:r>
              <a:endParaRPr lang="en-US" sz="1600" kern="1200" dirty="0"/>
            </a:p>
          </p:txBody>
        </p:sp>
      </p:grpSp>
      <p:sp>
        <p:nvSpPr>
          <p:cNvPr id="15" name="Freeform 14"/>
          <p:cNvSpPr/>
          <p:nvPr/>
        </p:nvSpPr>
        <p:spPr>
          <a:xfrm>
            <a:off x="5555880" y="2832490"/>
            <a:ext cx="2880000" cy="720000"/>
          </a:xfrm>
          <a:custGeom>
            <a:avLst/>
            <a:gdLst>
              <a:gd name="connsiteX0" fmla="*/ 0 w 3406057"/>
              <a:gd name="connsiteY0" fmla="*/ 0 h 998916"/>
              <a:gd name="connsiteX1" fmla="*/ 3406057 w 3406057"/>
              <a:gd name="connsiteY1" fmla="*/ 0 h 998916"/>
              <a:gd name="connsiteX2" fmla="*/ 3406057 w 3406057"/>
              <a:gd name="connsiteY2" fmla="*/ 998916 h 998916"/>
              <a:gd name="connsiteX3" fmla="*/ 0 w 3406057"/>
              <a:gd name="connsiteY3" fmla="*/ 998916 h 998916"/>
              <a:gd name="connsiteX4" fmla="*/ 0 w 3406057"/>
              <a:gd name="connsiteY4" fmla="*/ 0 h 99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057" h="998916">
                <a:moveTo>
                  <a:pt x="0" y="0"/>
                </a:moveTo>
                <a:lnTo>
                  <a:pt x="3406057" y="0"/>
                </a:lnTo>
                <a:lnTo>
                  <a:pt x="3406057" y="998916"/>
                </a:lnTo>
                <a:lnTo>
                  <a:pt x="0" y="9989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400" tIns="120904" rIns="120904" bIns="12090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smtClean="0"/>
              <a:t>Very prestigious award</a:t>
            </a:r>
            <a:endParaRPr lang="en-US" sz="17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555880" y="4709189"/>
            <a:ext cx="2880000" cy="720000"/>
          </a:xfrm>
          <a:custGeom>
            <a:avLst/>
            <a:gdLst>
              <a:gd name="connsiteX0" fmla="*/ 0 w 3406057"/>
              <a:gd name="connsiteY0" fmla="*/ 0 h 998916"/>
              <a:gd name="connsiteX1" fmla="*/ 3406057 w 3406057"/>
              <a:gd name="connsiteY1" fmla="*/ 0 h 998916"/>
              <a:gd name="connsiteX2" fmla="*/ 3406057 w 3406057"/>
              <a:gd name="connsiteY2" fmla="*/ 998916 h 998916"/>
              <a:gd name="connsiteX3" fmla="*/ 0 w 3406057"/>
              <a:gd name="connsiteY3" fmla="*/ 998916 h 998916"/>
              <a:gd name="connsiteX4" fmla="*/ 0 w 3406057"/>
              <a:gd name="connsiteY4" fmla="*/ 0 h 99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057" h="998916">
                <a:moveTo>
                  <a:pt x="0" y="0"/>
                </a:moveTo>
                <a:lnTo>
                  <a:pt x="3406057" y="0"/>
                </a:lnTo>
                <a:lnTo>
                  <a:pt x="3406057" y="998916"/>
                </a:lnTo>
                <a:lnTo>
                  <a:pt x="0" y="9989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400" tIns="120904" rIns="120904" bIns="12090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smtClean="0"/>
              <a:t>You get to live in Australia!</a:t>
            </a:r>
            <a:endParaRPr lang="en-US" sz="1700" kern="1200" dirty="0"/>
          </a:p>
        </p:txBody>
      </p:sp>
    </p:spTree>
    <p:extLst>
      <p:ext uri="{BB962C8B-B14F-4D97-AF65-F5344CB8AC3E}">
        <p14:creationId xmlns:p14="http://schemas.microsoft.com/office/powerpoint/2010/main" val="4771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63" y="141896"/>
            <a:ext cx="8481237" cy="510825"/>
          </a:xfrm>
        </p:spPr>
        <p:txBody>
          <a:bodyPr/>
          <a:lstStyle/>
          <a:p>
            <a:r>
              <a:rPr lang="en-AU" dirty="0" smtClean="0"/>
              <a:t>(Second) most liveable city in the world</a:t>
            </a:r>
            <a:endParaRPr lang="en-AU" dirty="0"/>
          </a:p>
        </p:txBody>
      </p:sp>
      <p:pic>
        <p:nvPicPr>
          <p:cNvPr id="4100" name="Picture 4" descr="Image result for melbour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5714" y="893135"/>
            <a:ext cx="4133571" cy="21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melbou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78" y="893135"/>
            <a:ext cx="4375314" cy="25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elbourne beach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378" y="3671410"/>
            <a:ext cx="4742422" cy="24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layton melbour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363" y="3259368"/>
            <a:ext cx="3796922" cy="28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Any questions?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38" y="4675508"/>
            <a:ext cx="826689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City of 4.8 million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65767"/>
            <a:ext cx="4038600" cy="396771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71077"/>
            <a:ext cx="4038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city of sprawl and of cars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953534" y="5082322"/>
            <a:ext cx="3062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Source: Chris Loader, </a:t>
            </a:r>
            <a:r>
              <a:rPr lang="en-AU" sz="1400" i="1" dirty="0" err="1" smtClean="0"/>
              <a:t>ChartingTransport</a:t>
            </a:r>
            <a:endParaRPr lang="en-AU" sz="1400" i="1" dirty="0"/>
          </a:p>
        </p:txBody>
      </p:sp>
      <p:pic>
        <p:nvPicPr>
          <p:cNvPr id="7172" name="Picture 4" descr="https://chartingtransport.files.wordpress.com/2015/11/melbourne-3.png?w=972&amp;h=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80" t="630" b="-630"/>
          <a:stretch/>
        </p:blipFill>
        <p:spPr bwMode="auto">
          <a:xfrm>
            <a:off x="318977" y="1679337"/>
            <a:ext cx="3955652" cy="33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hartingtransport.files.wordpress.com/2015/11/amsterdam.png?w=828&amp;h=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99" y="1679338"/>
            <a:ext cx="4368161" cy="33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9460" y="1162493"/>
            <a:ext cx="23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740 cars / 1,000 people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794745" y="1162493"/>
            <a:ext cx="23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480 cars / 1,000 people</a:t>
            </a:r>
            <a:endParaRPr lang="en-AU" dirty="0"/>
          </a:p>
        </p:txBody>
      </p:sp>
      <p:sp>
        <p:nvSpPr>
          <p:cNvPr id="13" name="Right Arrow 12"/>
          <p:cNvSpPr/>
          <p:nvPr/>
        </p:nvSpPr>
        <p:spPr>
          <a:xfrm rot="19965073">
            <a:off x="1389410" y="3248157"/>
            <a:ext cx="1024774" cy="38986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Monash</a:t>
            </a:r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Monash is Victoria’s largest university with campuses in 5 countries</a:t>
            </a:r>
            <a:endParaRPr lang="en-AU" dirty="0"/>
          </a:p>
        </p:txBody>
      </p:sp>
      <p:pic>
        <p:nvPicPr>
          <p:cNvPr id="5122" name="Picture 2" descr="Image result for monash univers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78919"/>
            <a:ext cx="8320088" cy="35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About 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92372"/>
            <a:ext cx="8319621" cy="4764851"/>
          </a:xfrm>
        </p:spPr>
        <p:txBody>
          <a:bodyPr/>
          <a:lstStyle/>
          <a:p>
            <a:r>
              <a:rPr lang="en-AU" dirty="0" smtClean="0"/>
              <a:t>Senior Lecturer at Monash Institute of Transport Studies</a:t>
            </a:r>
          </a:p>
          <a:p>
            <a:r>
              <a:rPr lang="en-AU" dirty="0" smtClean="0"/>
              <a:t>In the Department of Civil Engineering</a:t>
            </a:r>
          </a:p>
          <a:p>
            <a:r>
              <a:rPr lang="en-AU" dirty="0" smtClean="0"/>
              <a:t>Teach Traffic Engineering and Management subjects</a:t>
            </a:r>
          </a:p>
        </p:txBody>
      </p:sp>
      <p:pic>
        <p:nvPicPr>
          <p:cNvPr id="2050" name="Picture 2" descr="Image result for monash clayt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583" y="2536319"/>
            <a:ext cx="4975586" cy="34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nash traffic engineering and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574" y="2536319"/>
            <a:ext cx="2670901" cy="34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About 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92372"/>
            <a:ext cx="8319621" cy="4764851"/>
          </a:xfrm>
        </p:spPr>
        <p:txBody>
          <a:bodyPr/>
          <a:lstStyle/>
          <a:p>
            <a:r>
              <a:rPr lang="en-AU" dirty="0" smtClean="0"/>
              <a:t>Master of Social Psychology from Harvard </a:t>
            </a:r>
          </a:p>
          <a:p>
            <a:r>
              <a:rPr lang="en-AU" dirty="0" smtClean="0"/>
              <a:t>PhD in Transport from Monash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055" y="1988612"/>
            <a:ext cx="5798535" cy="41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My Research Areas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80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_1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_2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andard slide">
  <a:themeElements>
    <a:clrScheme name="Monas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DAE"/>
      </a:accent1>
      <a:accent2>
        <a:srgbClr val="53CEFF"/>
      </a:accent2>
      <a:accent3>
        <a:srgbClr val="C8008F"/>
      </a:accent3>
      <a:accent4>
        <a:srgbClr val="EE64A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ction break 2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break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931</Words>
  <Application>Microsoft Office PowerPoint</Application>
  <PresentationFormat>On-screen Show (4:3)</PresentationFormat>
  <Paragraphs>160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Title slide_1</vt:lpstr>
      <vt:lpstr>Title slide_2</vt:lpstr>
      <vt:lpstr>1_Standard slide</vt:lpstr>
      <vt:lpstr>Section break 2</vt:lpstr>
      <vt:lpstr>Section break 1</vt:lpstr>
      <vt:lpstr>4_Custom Design</vt:lpstr>
      <vt:lpstr>Millennials and Me</vt:lpstr>
      <vt:lpstr>PowerPoint Presentation</vt:lpstr>
      <vt:lpstr>PowerPoint Presentation</vt:lpstr>
      <vt:lpstr>City of 4.8 million</vt:lpstr>
      <vt:lpstr>A city of sprawl and of cars</vt:lpstr>
      <vt:lpstr>Monash is Victoria’s largest university with campuses in 5 countries</vt:lpstr>
      <vt:lpstr>About me</vt:lpstr>
      <vt:lpstr>About me</vt:lpstr>
      <vt:lpstr>My Research Areas</vt:lpstr>
      <vt:lpstr>Researcher in travel behaviour and psychology</vt:lpstr>
      <vt:lpstr>Researcher in travel behaviour and psychology</vt:lpstr>
      <vt:lpstr>Researcher in travel behaviour and psychology</vt:lpstr>
      <vt:lpstr>All About Millennials</vt:lpstr>
      <vt:lpstr>What is in store for the future of millennials?</vt:lpstr>
      <vt:lpstr>How does that relationship differ within the millennial generation?</vt:lpstr>
      <vt:lpstr>Millennial Mobility Panel Study (MMPS)</vt:lpstr>
      <vt:lpstr>Millennial Mobility Panel Study (MMPS)</vt:lpstr>
      <vt:lpstr>Asked how respondents saw their future unfolding</vt:lpstr>
      <vt:lpstr>Latent Class Analysis identifies groupings based on responses</vt:lpstr>
      <vt:lpstr>Log-likelihood minimised at 5-clusters </vt:lpstr>
      <vt:lpstr>Traditional segment (24% of sample)</vt:lpstr>
      <vt:lpstr>Launching Traditional segment (20% of sample)</vt:lpstr>
      <vt:lpstr>Independent segment (19% of sample)</vt:lpstr>
      <vt:lpstr>Delayed with Cars segment (21% of sample)</vt:lpstr>
      <vt:lpstr>Delayed without Cars segment (16% of sample)</vt:lpstr>
      <vt:lpstr>Life stage strongly associated with transport use…</vt:lpstr>
      <vt:lpstr>…attitudes to transport modes…</vt:lpstr>
      <vt:lpstr>…and with where they see themselves ‘settling down’</vt:lpstr>
      <vt:lpstr>A summary of life course timelines</vt:lpstr>
      <vt:lpstr>Different groups have different policy implications</vt:lpstr>
      <vt:lpstr>A few personal reflections</vt:lpstr>
      <vt:lpstr>Transport is a ‘broad church’</vt:lpstr>
      <vt:lpstr>Cross-disciplinary research is the future</vt:lpstr>
      <vt:lpstr>Discovery Early Career Research Award</vt:lpstr>
      <vt:lpstr>(Second) most liveable city in the world</vt:lpstr>
      <vt:lpstr>Any questions?</vt:lpstr>
    </vt:vector>
  </TitlesOfParts>
  <Company>Monash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(30pt Arial Narrow)</dc:title>
  <dc:creator>Microsoft Office User</dc:creator>
  <cp:lastModifiedBy>Konstanze Winter - CITG</cp:lastModifiedBy>
  <cp:revision>163</cp:revision>
  <dcterms:created xsi:type="dcterms:W3CDTF">2015-12-11T00:28:24Z</dcterms:created>
  <dcterms:modified xsi:type="dcterms:W3CDTF">2018-09-24T08:46:57Z</dcterms:modified>
</cp:coreProperties>
</file>