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0.xml" ContentType="application/vnd.openxmlformats-officedocument.theme+xml"/>
  <Override PartName="/ppt/slideLayouts/slideLayout36.xml" ContentType="application/vnd.openxmlformats-officedocument.presentationml.slideLayout+xml"/>
  <Override PartName="/ppt/theme/theme11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1"/>
    <p:sldMasterId id="2147483672" r:id="rId2"/>
    <p:sldMasterId id="2147483723" r:id="rId3"/>
    <p:sldMasterId id="2147483696" r:id="rId4"/>
    <p:sldMasterId id="2147483708" r:id="rId5"/>
    <p:sldMasterId id="2147483727" r:id="rId6"/>
    <p:sldMasterId id="2147483733" r:id="rId7"/>
    <p:sldMasterId id="2147483735" r:id="rId8"/>
    <p:sldMasterId id="2147483742" r:id="rId9"/>
    <p:sldMasterId id="2147483744" r:id="rId10"/>
    <p:sldMasterId id="2147483751" r:id="rId11"/>
    <p:sldMasterId id="2147483753" r:id="rId12"/>
    <p:sldMasterId id="2147483761" r:id="rId13"/>
    <p:sldMasterId id="2147483768" r:id="rId14"/>
  </p:sldMasterIdLst>
  <p:notesMasterIdLst>
    <p:notesMasterId r:id="rId66"/>
  </p:notesMasterIdLst>
  <p:handoutMasterIdLst>
    <p:handoutMasterId r:id="rId67"/>
  </p:handoutMasterIdLst>
  <p:sldIdLst>
    <p:sldId id="898" r:id="rId15"/>
    <p:sldId id="923" r:id="rId16"/>
    <p:sldId id="936" r:id="rId17"/>
    <p:sldId id="899" r:id="rId18"/>
    <p:sldId id="900" r:id="rId19"/>
    <p:sldId id="901" r:id="rId20"/>
    <p:sldId id="902" r:id="rId21"/>
    <p:sldId id="903" r:id="rId22"/>
    <p:sldId id="906" r:id="rId23"/>
    <p:sldId id="907" r:id="rId24"/>
    <p:sldId id="909" r:id="rId25"/>
    <p:sldId id="912" r:id="rId26"/>
    <p:sldId id="925" r:id="rId27"/>
    <p:sldId id="933" r:id="rId28"/>
    <p:sldId id="937" r:id="rId29"/>
    <p:sldId id="934" r:id="rId30"/>
    <p:sldId id="938" r:id="rId31"/>
    <p:sldId id="941" r:id="rId32"/>
    <p:sldId id="942" r:id="rId33"/>
    <p:sldId id="944" r:id="rId34"/>
    <p:sldId id="945" r:id="rId35"/>
    <p:sldId id="939" r:id="rId36"/>
    <p:sldId id="931" r:id="rId37"/>
    <p:sldId id="927" r:id="rId38"/>
    <p:sldId id="946" r:id="rId39"/>
    <p:sldId id="947" r:id="rId40"/>
    <p:sldId id="948" r:id="rId41"/>
    <p:sldId id="949" r:id="rId42"/>
    <p:sldId id="950" r:id="rId43"/>
    <p:sldId id="951" r:id="rId44"/>
    <p:sldId id="952" r:id="rId45"/>
    <p:sldId id="954" r:id="rId46"/>
    <p:sldId id="955" r:id="rId47"/>
    <p:sldId id="956" r:id="rId48"/>
    <p:sldId id="957" r:id="rId49"/>
    <p:sldId id="958" r:id="rId50"/>
    <p:sldId id="959" r:id="rId51"/>
    <p:sldId id="960" r:id="rId52"/>
    <p:sldId id="961" r:id="rId53"/>
    <p:sldId id="962" r:id="rId54"/>
    <p:sldId id="963" r:id="rId55"/>
    <p:sldId id="964" r:id="rId56"/>
    <p:sldId id="965" r:id="rId57"/>
    <p:sldId id="966" r:id="rId58"/>
    <p:sldId id="967" r:id="rId59"/>
    <p:sldId id="932" r:id="rId60"/>
    <p:sldId id="968" r:id="rId61"/>
    <p:sldId id="969" r:id="rId62"/>
    <p:sldId id="970" r:id="rId63"/>
    <p:sldId id="971" r:id="rId64"/>
    <p:sldId id="972" r:id="rId65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0720DE-E0F3-C44B-8937-81DD6359786E}">
          <p14:sldIdLst>
            <p14:sldId id="898"/>
            <p14:sldId id="923"/>
            <p14:sldId id="936"/>
            <p14:sldId id="899"/>
            <p14:sldId id="900"/>
            <p14:sldId id="901"/>
            <p14:sldId id="902"/>
            <p14:sldId id="903"/>
            <p14:sldId id="906"/>
            <p14:sldId id="907"/>
            <p14:sldId id="909"/>
            <p14:sldId id="912"/>
            <p14:sldId id="925"/>
            <p14:sldId id="933"/>
            <p14:sldId id="937"/>
            <p14:sldId id="934"/>
            <p14:sldId id="938"/>
            <p14:sldId id="941"/>
            <p14:sldId id="942"/>
            <p14:sldId id="944"/>
            <p14:sldId id="945"/>
            <p14:sldId id="939"/>
            <p14:sldId id="931"/>
            <p14:sldId id="927"/>
            <p14:sldId id="946"/>
            <p14:sldId id="947"/>
            <p14:sldId id="948"/>
            <p14:sldId id="949"/>
            <p14:sldId id="950"/>
            <p14:sldId id="951"/>
            <p14:sldId id="952"/>
            <p14:sldId id="954"/>
            <p14:sldId id="955"/>
            <p14:sldId id="956"/>
            <p14:sldId id="957"/>
            <p14:sldId id="958"/>
            <p14:sldId id="959"/>
            <p14:sldId id="960"/>
            <p14:sldId id="961"/>
            <p14:sldId id="962"/>
            <p14:sldId id="963"/>
            <p14:sldId id="964"/>
            <p14:sldId id="965"/>
            <p14:sldId id="966"/>
            <p14:sldId id="967"/>
            <p14:sldId id="932"/>
            <p14:sldId id="968"/>
            <p14:sldId id="969"/>
            <p14:sldId id="970"/>
            <p14:sldId id="971"/>
            <p14:sldId id="9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0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529">
          <p15:clr>
            <a:srgbClr val="A4A3A4"/>
          </p15:clr>
        </p15:guide>
        <p15:guide id="4" orient="horz" pos="1524">
          <p15:clr>
            <a:srgbClr val="A4A3A4"/>
          </p15:clr>
        </p15:guide>
        <p15:guide id="5" orient="horz" pos="224">
          <p15:clr>
            <a:srgbClr val="A4A3A4"/>
          </p15:clr>
        </p15:guide>
        <p15:guide id="6" pos="226">
          <p15:clr>
            <a:srgbClr val="A4A3A4"/>
          </p15:clr>
        </p15:guide>
        <p15:guide id="7" pos="2880">
          <p15:clr>
            <a:srgbClr val="A4A3A4"/>
          </p15:clr>
        </p15:guide>
        <p15:guide id="8" orient="horz" pos="1904">
          <p15:clr>
            <a:srgbClr val="A4A3A4"/>
          </p15:clr>
        </p15:guide>
        <p15:guide id="9" orient="horz" pos="700">
          <p15:clr>
            <a:srgbClr val="A4A3A4"/>
          </p15:clr>
        </p15:guide>
        <p15:guide id="10" orient="horz" pos="1528">
          <p15:clr>
            <a:srgbClr val="A4A3A4"/>
          </p15:clr>
        </p15:guide>
        <p15:guide id="11" orient="horz" pos="233">
          <p15:clr>
            <a:srgbClr val="A4A3A4"/>
          </p15:clr>
        </p15:guide>
        <p15:guide id="12" orient="horz" pos="1715">
          <p15:clr>
            <a:srgbClr val="A4A3A4"/>
          </p15:clr>
        </p15:guide>
        <p15:guide id="13" orient="horz" pos="203">
          <p15:clr>
            <a:srgbClr val="A4A3A4"/>
          </p15:clr>
        </p15:guide>
        <p15:guide id="14" pos="3057">
          <p15:clr>
            <a:srgbClr val="A4A3A4"/>
          </p15:clr>
        </p15:guide>
        <p15:guide id="15" pos="2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  <a:srgbClr val="009FDA"/>
    <a:srgbClr val="5BC1E7"/>
    <a:srgbClr val="44B9E4"/>
    <a:srgbClr val="0BD760"/>
    <a:srgbClr val="DCDCDC"/>
    <a:srgbClr val="045042"/>
    <a:srgbClr val="005282"/>
    <a:srgbClr val="D336C4"/>
    <a:srgbClr val="004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6" autoAdjust="0"/>
    <p:restoredTop sz="95397" autoAdjust="0"/>
  </p:normalViewPr>
  <p:slideViewPr>
    <p:cSldViewPr snapToGrid="0" snapToObjects="1" showGuides="1">
      <p:cViewPr varScale="1">
        <p:scale>
          <a:sx n="122" d="100"/>
          <a:sy n="122" d="100"/>
        </p:scale>
        <p:origin x="516" y="114"/>
      </p:cViewPr>
      <p:guideLst>
        <p:guide orient="horz" pos="1704"/>
        <p:guide orient="horz" pos="2160"/>
        <p:guide orient="horz" pos="529"/>
        <p:guide orient="horz" pos="1524"/>
        <p:guide orient="horz" pos="224"/>
        <p:guide pos="226"/>
        <p:guide pos="2880"/>
        <p:guide orient="horz" pos="1904"/>
        <p:guide orient="horz" pos="700"/>
        <p:guide orient="horz" pos="1528"/>
        <p:guide orient="horz" pos="233"/>
        <p:guide orient="horz" pos="1715"/>
        <p:guide orient="horz" pos="203"/>
        <p:guide pos="3057"/>
        <p:guide pos="235"/>
      </p:guideLst>
    </p:cSldViewPr>
  </p:slideViewPr>
  <p:outlineViewPr>
    <p:cViewPr>
      <p:scale>
        <a:sx n="33" d="100"/>
        <a:sy n="33" d="100"/>
      </p:scale>
      <p:origin x="0" y="-98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monash.edu\home\staff02\gcurrie\Documents\Research\Translink%20Revenue%20Protection%20Taskforce\Cross%20National%20Survey%20-%20TRB%20Paper%20Workings%20Final%20data%20v1.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d.monash.edu\home\User065\gcurrie\Documents\Research\PTV%20-%20Fare%20Evasion%20Project\Outputs\WP%201%20%20Research%20&amp;%20Practice%20Review\WP%201%20RONC%20and%20FE%20by%20tickets%20checked%20analy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50306211723534"/>
          <c:y val="5.0925925925925923E-2"/>
          <c:w val="0.67022615923009632"/>
          <c:h val="0.800686789151356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'FE Analysis (Tab 4)'!$M$17</c:f>
              <c:strCache>
                <c:ptCount val="1"/>
                <c:pt idx="0">
                  <c:v>Recidivist Evaders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 Analysis (Tab 4)'!$L$18:$L$26</c:f>
              <c:strCache>
                <c:ptCount val="9"/>
                <c:pt idx="0">
                  <c:v>Boston</c:v>
                </c:pt>
                <c:pt idx="1">
                  <c:v>BRISBANE</c:v>
                </c:pt>
                <c:pt idx="2">
                  <c:v>London</c:v>
                </c:pt>
                <c:pt idx="3">
                  <c:v>Melbourne</c:v>
                </c:pt>
                <c:pt idx="4">
                  <c:v>New York</c:v>
                </c:pt>
                <c:pt idx="5">
                  <c:v>Perth</c:v>
                </c:pt>
                <c:pt idx="6">
                  <c:v>San Francisco</c:v>
                </c:pt>
                <c:pt idx="7">
                  <c:v>Sydney</c:v>
                </c:pt>
                <c:pt idx="8">
                  <c:v>Toronto</c:v>
                </c:pt>
              </c:strCache>
            </c:strRef>
          </c:cat>
          <c:val>
            <c:numRef>
              <c:f>'FE Analysis (Tab 4)'!$M$18:$M$26</c:f>
              <c:numCache>
                <c:formatCode>0.0%</c:formatCode>
                <c:ptCount val="9"/>
                <c:pt idx="0">
                  <c:v>0.3272764758358081</c:v>
                </c:pt>
                <c:pt idx="1">
                  <c:v>0.70968633393045477</c:v>
                </c:pt>
                <c:pt idx="2">
                  <c:v>0.64879913513043419</c:v>
                </c:pt>
                <c:pt idx="3">
                  <c:v>0.81095361342614469</c:v>
                </c:pt>
                <c:pt idx="4">
                  <c:v>0.70929990403966126</c:v>
                </c:pt>
                <c:pt idx="5">
                  <c:v>0.59335382966860051</c:v>
                </c:pt>
                <c:pt idx="6">
                  <c:v>0.81669447990429656</c:v>
                </c:pt>
                <c:pt idx="7">
                  <c:v>0.78249119034827308</c:v>
                </c:pt>
                <c:pt idx="8">
                  <c:v>0.67646481811772108</c:v>
                </c:pt>
              </c:numCache>
            </c:numRef>
          </c:val>
        </c:ser>
        <c:ser>
          <c:idx val="1"/>
          <c:order val="1"/>
          <c:tx>
            <c:strRef>
              <c:f>'FE Analysis (Tab 4)'!$N$17</c:f>
              <c:strCache>
                <c:ptCount val="1"/>
                <c:pt idx="0">
                  <c:v>Rare Evaders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 Analysis (Tab 4)'!$L$18:$L$26</c:f>
              <c:strCache>
                <c:ptCount val="9"/>
                <c:pt idx="0">
                  <c:v>Boston</c:v>
                </c:pt>
                <c:pt idx="1">
                  <c:v>BRISBANE</c:v>
                </c:pt>
                <c:pt idx="2">
                  <c:v>London</c:v>
                </c:pt>
                <c:pt idx="3">
                  <c:v>Melbourne</c:v>
                </c:pt>
                <c:pt idx="4">
                  <c:v>New York</c:v>
                </c:pt>
                <c:pt idx="5">
                  <c:v>Perth</c:v>
                </c:pt>
                <c:pt idx="6">
                  <c:v>San Francisco</c:v>
                </c:pt>
                <c:pt idx="7">
                  <c:v>Sydney</c:v>
                </c:pt>
                <c:pt idx="8">
                  <c:v>Toronto</c:v>
                </c:pt>
              </c:strCache>
            </c:strRef>
          </c:cat>
          <c:val>
            <c:numRef>
              <c:f>'FE Analysis (Tab 4)'!$N$18:$N$26</c:f>
              <c:numCache>
                <c:formatCode>0.0%</c:formatCode>
                <c:ptCount val="9"/>
                <c:pt idx="0">
                  <c:v>3.8083082246222512E-2</c:v>
                </c:pt>
                <c:pt idx="1">
                  <c:v>2.4525882698189241E-2</c:v>
                </c:pt>
                <c:pt idx="2">
                  <c:v>2.4331916916701148E-2</c:v>
                </c:pt>
                <c:pt idx="3">
                  <c:v>3.1706491092619464E-2</c:v>
                </c:pt>
                <c:pt idx="4">
                  <c:v>9.7755298694827478E-3</c:v>
                </c:pt>
                <c:pt idx="5">
                  <c:v>3.8976862468145218E-2</c:v>
                </c:pt>
                <c:pt idx="6">
                  <c:v>1.4574682274263052E-2</c:v>
                </c:pt>
                <c:pt idx="7">
                  <c:v>1.2659011245539368E-2</c:v>
                </c:pt>
                <c:pt idx="8">
                  <c:v>3.1124393709206825E-2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"/>
        <c:overlap val="-1"/>
        <c:axId val="159090920"/>
        <c:axId val="159095400"/>
      </c:barChart>
      <c:catAx>
        <c:axId val="1590909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9095400"/>
        <c:crosses val="autoZero"/>
        <c:auto val="1"/>
        <c:lblAlgn val="ctr"/>
        <c:lblOffset val="100"/>
        <c:noMultiLvlLbl val="0"/>
      </c:catAx>
      <c:valAx>
        <c:axId val="15909540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Share of All Fare Evasion Trips</a:t>
                </a:r>
              </a:p>
            </c:rich>
          </c:tx>
          <c:layout/>
          <c:overlay val="0"/>
        </c:title>
        <c:numFmt formatCode="0.0%" sourceLinked="1"/>
        <c:majorTickMark val="out"/>
        <c:minorTickMark val="none"/>
        <c:tickLblPos val="nextTo"/>
        <c:crossAx val="159090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498654706314767"/>
          <c:y val="1.3505030621172353E-2"/>
          <c:w val="0.15547155088078998"/>
          <c:h val="0.1674343832020997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solidFill>
        <a:schemeClr val="tx1"/>
      </a:solidFill>
    </a:ln>
    <a:effectLst>
      <a:outerShdw blurRad="50800" dist="38100" algn="l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v>Tram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spPr>
              <a:ln w="19050">
                <a:solidFill>
                  <a:schemeClr val="accent3">
                    <a:lumMod val="50000"/>
                  </a:schemeClr>
                </a:solidFill>
              </a:ln>
            </c:spPr>
            <c:trendlineType val="linear"/>
            <c:dispRSqr val="0"/>
            <c:dispEq val="1"/>
            <c:trendlineLbl>
              <c:layout>
                <c:manualLayout>
                  <c:x val="1.8544278195475378E-3"/>
                  <c:y val="-0.42673950257587118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1200">
                      <a:solidFill>
                        <a:schemeClr val="accent3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'graphs (2)'!$D$130:$D$187</c:f>
              <c:numCache>
                <c:formatCode>0.00%</c:formatCode>
                <c:ptCount val="58"/>
                <c:pt idx="0">
                  <c:v>3.3152294961193825E-2</c:v>
                </c:pt>
                <c:pt idx="1">
                  <c:v>3.1101448567310747E-2</c:v>
                </c:pt>
                <c:pt idx="2">
                  <c:v>3.6718878669937505E-2</c:v>
                </c:pt>
                <c:pt idx="3">
                  <c:v>3.294422559643969E-2</c:v>
                </c:pt>
                <c:pt idx="4">
                  <c:v>3.0157115302284685E-2</c:v>
                </c:pt>
                <c:pt idx="5">
                  <c:v>2.5730882187022418E-2</c:v>
                </c:pt>
                <c:pt idx="6">
                  <c:v>2.5106489162839769E-2</c:v>
                </c:pt>
                <c:pt idx="7">
                  <c:v>2.6735602409212193E-2</c:v>
                </c:pt>
                <c:pt idx="8">
                  <c:v>2.6765340733888376E-2</c:v>
                </c:pt>
                <c:pt idx="9">
                  <c:v>2.7599735941457659E-2</c:v>
                </c:pt>
                <c:pt idx="10">
                  <c:v>2.2728586214686892E-2</c:v>
                </c:pt>
                <c:pt idx="11">
                  <c:v>2.6796466471077921E-2</c:v>
                </c:pt>
                <c:pt idx="12">
                  <c:v>3.0286185831681012E-2</c:v>
                </c:pt>
                <c:pt idx="13">
                  <c:v>3.1825379103144473E-2</c:v>
                </c:pt>
                <c:pt idx="14">
                  <c:v>1.9590824006978876E-2</c:v>
                </c:pt>
                <c:pt idx="15">
                  <c:v>2.2268464036607354E-2</c:v>
                </c:pt>
                <c:pt idx="16">
                  <c:v>3.0940985056708684E-2</c:v>
                </c:pt>
                <c:pt idx="17">
                  <c:v>3.2313906520484707E-2</c:v>
                </c:pt>
                <c:pt idx="18">
                  <c:v>2.4955094235082798E-2</c:v>
                </c:pt>
                <c:pt idx="19">
                  <c:v>2.3355503512880561E-2</c:v>
                </c:pt>
                <c:pt idx="20">
                  <c:v>2.6681448632668144E-2</c:v>
                </c:pt>
                <c:pt idx="21">
                  <c:v>2.5963661514724269E-2</c:v>
                </c:pt>
                <c:pt idx="22">
                  <c:v>2.954343517189529E-2</c:v>
                </c:pt>
                <c:pt idx="23">
                  <c:v>1.4749893116716546E-2</c:v>
                </c:pt>
                <c:pt idx="24">
                  <c:v>2.5855165312893263E-2</c:v>
                </c:pt>
                <c:pt idx="25">
                  <c:v>2.6019169567263561E-2</c:v>
                </c:pt>
                <c:pt idx="26">
                  <c:v>2.7716021267288692E-2</c:v>
                </c:pt>
                <c:pt idx="27">
                  <c:v>2.3035099301546187E-2</c:v>
                </c:pt>
                <c:pt idx="28">
                  <c:v>2.2977581718861044E-2</c:v>
                </c:pt>
                <c:pt idx="29">
                  <c:v>2.4121940568529187E-2</c:v>
                </c:pt>
                <c:pt idx="30">
                  <c:v>2.4718597434981473E-2</c:v>
                </c:pt>
                <c:pt idx="31">
                  <c:v>2.3726423409130972E-2</c:v>
                </c:pt>
                <c:pt idx="32">
                  <c:v>2.3288090621491991E-2</c:v>
                </c:pt>
                <c:pt idx="33">
                  <c:v>2.3849933667835201E-2</c:v>
                </c:pt>
                <c:pt idx="34">
                  <c:v>2.3741464532673704E-2</c:v>
                </c:pt>
                <c:pt idx="35">
                  <c:v>2.1245412516085981E-2</c:v>
                </c:pt>
                <c:pt idx="36">
                  <c:v>1.7040774299835255E-2</c:v>
                </c:pt>
                <c:pt idx="37">
                  <c:v>1.7662282222992983E-2</c:v>
                </c:pt>
                <c:pt idx="38">
                  <c:v>1.9126445219306294E-2</c:v>
                </c:pt>
                <c:pt idx="39">
                  <c:v>1.3947996164301054E-2</c:v>
                </c:pt>
                <c:pt idx="40">
                  <c:v>1.4405088104623794E-2</c:v>
                </c:pt>
                <c:pt idx="41">
                  <c:v>1.4127450472518446E-2</c:v>
                </c:pt>
                <c:pt idx="42">
                  <c:v>1.2634552552133051E-2</c:v>
                </c:pt>
                <c:pt idx="43">
                  <c:v>1.0546523202351046E-2</c:v>
                </c:pt>
                <c:pt idx="44">
                  <c:v>1.172562048075044E-2</c:v>
                </c:pt>
                <c:pt idx="45">
                  <c:v>1.2107509331478186E-2</c:v>
                </c:pt>
                <c:pt idx="46">
                  <c:v>1.0917599275986139E-2</c:v>
                </c:pt>
                <c:pt idx="47">
                  <c:v>9.5945696041424174E-3</c:v>
                </c:pt>
                <c:pt idx="48">
                  <c:v>1.2208185579196217E-2</c:v>
                </c:pt>
                <c:pt idx="49">
                  <c:v>2.1709012641943543E-2</c:v>
                </c:pt>
                <c:pt idx="50">
                  <c:v>1.6408603287005233E-2</c:v>
                </c:pt>
                <c:pt idx="51">
                  <c:v>1.8258044230164552E-2</c:v>
                </c:pt>
                <c:pt idx="52">
                  <c:v>1.9281015791524376E-2</c:v>
                </c:pt>
                <c:pt idx="53">
                  <c:v>1.6556422938640923E-2</c:v>
                </c:pt>
                <c:pt idx="54">
                  <c:v>1.4065079257399995E-2</c:v>
                </c:pt>
                <c:pt idx="55">
                  <c:v>1.2181973902967404E-2</c:v>
                </c:pt>
                <c:pt idx="56">
                  <c:v>1.6966283262706289E-2</c:v>
                </c:pt>
                <c:pt idx="57">
                  <c:v>2.2518687983825916E-2</c:v>
                </c:pt>
              </c:numCache>
            </c:numRef>
          </c:xVal>
          <c:yVal>
            <c:numRef>
              <c:f>'graphs (2)'!$C$130:$C$187</c:f>
              <c:numCache>
                <c:formatCode>0.0%</c:formatCode>
                <c:ptCount val="58"/>
                <c:pt idx="0">
                  <c:v>0.10285714285714286</c:v>
                </c:pt>
                <c:pt idx="1">
                  <c:v>0.10014285714285714</c:v>
                </c:pt>
                <c:pt idx="2">
                  <c:v>9.7428571428571434E-2</c:v>
                </c:pt>
                <c:pt idx="3">
                  <c:v>9.4714285714285723E-2</c:v>
                </c:pt>
                <c:pt idx="4">
                  <c:v>9.1999999999999998E-2</c:v>
                </c:pt>
                <c:pt idx="5">
                  <c:v>9.2399999999999996E-2</c:v>
                </c:pt>
                <c:pt idx="6">
                  <c:v>9.2799999999999994E-2</c:v>
                </c:pt>
                <c:pt idx="7">
                  <c:v>9.3199999999999991E-2</c:v>
                </c:pt>
                <c:pt idx="8">
                  <c:v>9.3599999999999989E-2</c:v>
                </c:pt>
                <c:pt idx="9">
                  <c:v>9.4E-2</c:v>
                </c:pt>
                <c:pt idx="10">
                  <c:v>9.457142857142857E-2</c:v>
                </c:pt>
                <c:pt idx="11">
                  <c:v>9.514285714285714E-2</c:v>
                </c:pt>
                <c:pt idx="12">
                  <c:v>9.571428571428571E-2</c:v>
                </c:pt>
                <c:pt idx="13">
                  <c:v>9.628571428571428E-2</c:v>
                </c:pt>
                <c:pt idx="14">
                  <c:v>9.685714285714285E-2</c:v>
                </c:pt>
                <c:pt idx="15">
                  <c:v>9.742857142857142E-2</c:v>
                </c:pt>
                <c:pt idx="16">
                  <c:v>9.8000000000000004E-2</c:v>
                </c:pt>
                <c:pt idx="17">
                  <c:v>0.1024</c:v>
                </c:pt>
                <c:pt idx="18">
                  <c:v>0.10680000000000001</c:v>
                </c:pt>
                <c:pt idx="19">
                  <c:v>0.11120000000000001</c:v>
                </c:pt>
                <c:pt idx="20">
                  <c:v>0.11560000000000001</c:v>
                </c:pt>
                <c:pt idx="21">
                  <c:v>0.12</c:v>
                </c:pt>
                <c:pt idx="22">
                  <c:v>0.123</c:v>
                </c:pt>
                <c:pt idx="23">
                  <c:v>0.126</c:v>
                </c:pt>
                <c:pt idx="24">
                  <c:v>0.129</c:v>
                </c:pt>
                <c:pt idx="25">
                  <c:v>0.13200000000000001</c:v>
                </c:pt>
                <c:pt idx="26">
                  <c:v>0.13500000000000001</c:v>
                </c:pt>
                <c:pt idx="27">
                  <c:v>0.13800000000000001</c:v>
                </c:pt>
                <c:pt idx="28">
                  <c:v>0.14099999999999999</c:v>
                </c:pt>
                <c:pt idx="29">
                  <c:v>0.13799999999999998</c:v>
                </c:pt>
                <c:pt idx="30">
                  <c:v>0.13499999999999998</c:v>
                </c:pt>
                <c:pt idx="31">
                  <c:v>0.13199999999999998</c:v>
                </c:pt>
                <c:pt idx="32">
                  <c:v>0.12899999999999998</c:v>
                </c:pt>
                <c:pt idx="33">
                  <c:v>0.126</c:v>
                </c:pt>
                <c:pt idx="34">
                  <c:v>0.13128571428571428</c:v>
                </c:pt>
                <c:pt idx="35">
                  <c:v>0.13657142857142857</c:v>
                </c:pt>
                <c:pt idx="36">
                  <c:v>0.14185714285714285</c:v>
                </c:pt>
                <c:pt idx="37">
                  <c:v>0.14714285714285713</c:v>
                </c:pt>
                <c:pt idx="38">
                  <c:v>0.15242857142857141</c:v>
                </c:pt>
                <c:pt idx="39">
                  <c:v>0.1577142857142857</c:v>
                </c:pt>
                <c:pt idx="40">
                  <c:v>0.16300000000000001</c:v>
                </c:pt>
                <c:pt idx="41">
                  <c:v>0.16800000000000001</c:v>
                </c:pt>
                <c:pt idx="42">
                  <c:v>0.17300000000000001</c:v>
                </c:pt>
                <c:pt idx="43">
                  <c:v>0.17800000000000002</c:v>
                </c:pt>
                <c:pt idx="44">
                  <c:v>0.18300000000000002</c:v>
                </c:pt>
                <c:pt idx="45">
                  <c:v>0.188</c:v>
                </c:pt>
                <c:pt idx="46">
                  <c:v>0.19014285714285714</c:v>
                </c:pt>
                <c:pt idx="47">
                  <c:v>0.19228571428571428</c:v>
                </c:pt>
                <c:pt idx="48">
                  <c:v>0.19442857142857142</c:v>
                </c:pt>
                <c:pt idx="49">
                  <c:v>0.19657142857142856</c:v>
                </c:pt>
                <c:pt idx="50">
                  <c:v>0.1987142857142857</c:v>
                </c:pt>
                <c:pt idx="51">
                  <c:v>0.20085714285714285</c:v>
                </c:pt>
                <c:pt idx="52">
                  <c:v>0.20300000000000001</c:v>
                </c:pt>
                <c:pt idx="53">
                  <c:v>0.19920000000000002</c:v>
                </c:pt>
                <c:pt idx="54">
                  <c:v>0.19540000000000002</c:v>
                </c:pt>
                <c:pt idx="55">
                  <c:v>0.19160000000000002</c:v>
                </c:pt>
                <c:pt idx="56">
                  <c:v>0.18780000000000002</c:v>
                </c:pt>
                <c:pt idx="57">
                  <c:v>0.184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175272"/>
        <c:axId val="159177496"/>
      </c:scatterChart>
      <c:valAx>
        <c:axId val="159175272"/>
        <c:scaling>
          <c:orientation val="minMax"/>
          <c:min val="5.000000000000001E-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Passengers Checked</a:t>
                </a:r>
              </a:p>
            </c:rich>
          </c:tx>
          <c:layout/>
          <c:overlay val="0"/>
        </c:title>
        <c:numFmt formatCode="0.0%" sourceLinked="0"/>
        <c:majorTickMark val="out"/>
        <c:minorTickMark val="none"/>
        <c:tickLblPos val="nextTo"/>
        <c:crossAx val="159177496"/>
        <c:crosses val="autoZero"/>
        <c:crossBetween val="midCat"/>
      </c:valAx>
      <c:valAx>
        <c:axId val="159177496"/>
        <c:scaling>
          <c:orientation val="minMax"/>
          <c:min val="5.000000000000001E-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Extrapolated Fare Evasion Rate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159175272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149240174515146"/>
          <c:y val="2.4455676653590483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Tube</c:v>
                </c:pt>
              </c:strCache>
            </c:strRef>
          </c:tx>
          <c:invertIfNegative val="0"/>
          <c:cat>
            <c:strRef>
              <c:f>Sheet1!$E$3:$E$14</c:f>
              <c:strCache>
                <c:ptCount val="12"/>
                <c:pt idx="0">
                  <c:v>Friday - Day 0</c:v>
                </c:pt>
                <c:pt idx="1">
                  <c:v>Saturday - Day 1</c:v>
                </c:pt>
                <c:pt idx="2">
                  <c:v>Sunday - Day 2</c:v>
                </c:pt>
                <c:pt idx="3">
                  <c:v>Monday - Day 3</c:v>
                </c:pt>
                <c:pt idx="4">
                  <c:v>Tuesday - Day 4</c:v>
                </c:pt>
                <c:pt idx="5">
                  <c:v>Wednesday - Day 5</c:v>
                </c:pt>
                <c:pt idx="6">
                  <c:v>Thursday - Day 6</c:v>
                </c:pt>
                <c:pt idx="7">
                  <c:v>Friday - Day 7</c:v>
                </c:pt>
                <c:pt idx="8">
                  <c:v>Saturday - Day 8</c:v>
                </c:pt>
                <c:pt idx="9">
                  <c:v>Sunday - Day 8</c:v>
                </c:pt>
                <c:pt idx="11">
                  <c:v>Overall</c:v>
                </c:pt>
              </c:strCache>
            </c:strRef>
          </c:cat>
          <c:val>
            <c:numRef>
              <c:f>Sheet1!$F$3:$F$14</c:f>
              <c:numCache>
                <c:formatCode>General</c:formatCode>
                <c:ptCount val="12"/>
                <c:pt idx="3" formatCode="0%">
                  <c:v>7.5000000000000011E-2</c:v>
                </c:pt>
                <c:pt idx="4" formatCode="0%">
                  <c:v>4.0000000000000015E-2</c:v>
                </c:pt>
                <c:pt idx="5" formatCode="0%">
                  <c:v>0.15000000000000005</c:v>
                </c:pt>
                <c:pt idx="6" formatCode="0%">
                  <c:v>0.13</c:v>
                </c:pt>
                <c:pt idx="7" formatCode="0%">
                  <c:v>0.2</c:v>
                </c:pt>
                <c:pt idx="8" formatCode="0%">
                  <c:v>0.11000000000000001</c:v>
                </c:pt>
                <c:pt idx="9" formatCode="0%">
                  <c:v>0.22000000000000003</c:v>
                </c:pt>
                <c:pt idx="11" formatCode="0%">
                  <c:v>0.3000000000000001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324536"/>
        <c:axId val="159247248"/>
      </c:barChart>
      <c:catAx>
        <c:axId val="1573245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9247248"/>
        <c:crosses val="autoZero"/>
        <c:auto val="1"/>
        <c:lblAlgn val="ctr"/>
        <c:lblOffset val="100"/>
        <c:noMultiLvlLbl val="0"/>
      </c:catAx>
      <c:valAx>
        <c:axId val="1592472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7324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400"/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Traffic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Sheet1!$E$3:$E$14</c:f>
              <c:strCache>
                <c:ptCount val="12"/>
                <c:pt idx="0">
                  <c:v>Friday - Day 0</c:v>
                </c:pt>
                <c:pt idx="1">
                  <c:v>Saturday - Day 1</c:v>
                </c:pt>
                <c:pt idx="2">
                  <c:v>Sunday - Day 2</c:v>
                </c:pt>
                <c:pt idx="3">
                  <c:v>Monday - Day 3</c:v>
                </c:pt>
                <c:pt idx="4">
                  <c:v>Tuesday - Day 4</c:v>
                </c:pt>
                <c:pt idx="5">
                  <c:v>Wednesday - Day 5</c:v>
                </c:pt>
                <c:pt idx="6">
                  <c:v>Thursday - Day 6</c:v>
                </c:pt>
                <c:pt idx="7">
                  <c:v>Friday - Day 7</c:v>
                </c:pt>
                <c:pt idx="8">
                  <c:v>Saturday - Day 8</c:v>
                </c:pt>
                <c:pt idx="9">
                  <c:v>Sunday - Day 8</c:v>
                </c:pt>
                <c:pt idx="11">
                  <c:v>Overall</c:v>
                </c:pt>
              </c:strCache>
            </c:strRef>
          </c:cat>
          <c:val>
            <c:numRef>
              <c:f>Sheet1!$I$3:$I$14</c:f>
              <c:numCache>
                <c:formatCode>General</c:formatCode>
                <c:ptCount val="12"/>
                <c:pt idx="0" formatCode="0%">
                  <c:v>-0.15000000000000005</c:v>
                </c:pt>
                <c:pt idx="2" formatCode="0%">
                  <c:v>-0.3000000000000001</c:v>
                </c:pt>
                <c:pt idx="4" formatCode="0%">
                  <c:v>-0.2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234312"/>
        <c:axId val="155911728"/>
      </c:barChart>
      <c:catAx>
        <c:axId val="158234312"/>
        <c:scaling>
          <c:orientation val="minMax"/>
        </c:scaling>
        <c:delete val="0"/>
        <c:axPos val="l"/>
        <c:numFmt formatCode="General" sourceLinked="0"/>
        <c:majorTickMark val="in"/>
        <c:minorTickMark val="none"/>
        <c:tickLblPos val="none"/>
        <c:crossAx val="155911728"/>
        <c:crosses val="autoZero"/>
        <c:auto val="1"/>
        <c:lblAlgn val="ctr"/>
        <c:lblOffset val="100"/>
        <c:noMultiLvlLbl val="0"/>
      </c:catAx>
      <c:valAx>
        <c:axId val="1559117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58234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0.68494</cdr:x>
      <cdr:y>0.21517</cdr:y>
    </cdr:from>
    <cdr:to>
      <cdr:x>0.82609</cdr:x>
      <cdr:y>0.3329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44999" y="1062892"/>
          <a:ext cx="874791" cy="5815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AU" sz="1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Tram</a:t>
          </a:r>
        </a:p>
        <a:p xmlns:a="http://schemas.openxmlformats.org/drawingml/2006/main">
          <a:pPr algn="ctr"/>
          <a:r>
            <a:rPr lang="en-AU" sz="1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r</a:t>
          </a:r>
          <a:r>
            <a:rPr lang="en-AU" sz="1400" b="1" baseline="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= -.63</a:t>
          </a:r>
          <a:endParaRPr lang="en-AU" sz="1400" b="1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B839E4-A057-084B-A8A0-04F0A2C3F0A6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E34DCA7-D66F-E34C-A40D-53AA0680A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80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4C3A92B-D245-C74A-AD1C-A7E9D68C21D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FF3DE2B-9EF7-E44A-8A8D-81262F2C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8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0818-102F-4C80-AACA-233F4EAEC87E}" type="slidenum">
              <a:rPr lang="en-AU" smtClean="0"/>
              <a:pPr>
                <a:defRPr/>
              </a:pPr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5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AU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A2743-D921-47A1-A3CD-490DD18B9499}" type="slidenum">
              <a:rPr lang="en-AU" smtClean="0"/>
              <a:pPr/>
              <a:t>27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63295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AU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A2743-D921-47A1-A3CD-490DD18B9499}" type="slidenum">
              <a:rPr lang="en-AU" smtClean="0"/>
              <a:pPr/>
              <a:t>28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3929305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AU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A2743-D921-47A1-A3CD-490DD18B9499}" type="slidenum">
              <a:rPr lang="en-AU" smtClean="0"/>
              <a:pPr/>
              <a:t>29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31060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74290" y="2130425"/>
            <a:ext cx="5352240" cy="1470025"/>
          </a:xfrm>
          <a:prstGeom prst="rect">
            <a:avLst/>
          </a:prstGeom>
        </p:spPr>
        <p:txBody>
          <a:bodyPr anchor="ctr"/>
          <a:lstStyle>
            <a:lvl1pPr algn="l">
              <a:defRPr sz="30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TITLE PAGE (30pt Arial Narrow)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290" y="3613923"/>
            <a:ext cx="5352240" cy="633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SUB HEADLINE / PRESENTER (18pt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0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3494" y="2362514"/>
            <a:ext cx="5494159" cy="1470025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latin typeface="Arial Narrow"/>
                <a:cs typeface="Arial Narrow"/>
              </a:defRPr>
            </a:lvl1pPr>
          </a:lstStyle>
          <a:p>
            <a:r>
              <a:rPr lang="en-US" sz="3000" dirty="0" smtClean="0">
                <a:solidFill>
                  <a:srgbClr val="000000"/>
                </a:solidFill>
                <a:latin typeface="Arial Narrow"/>
                <a:cs typeface="Arial Narrow"/>
              </a:rPr>
              <a:t>SECTION BREAK 2 </a:t>
            </a:r>
            <a:br>
              <a:rPr lang="en-US" sz="3000" dirty="0" smtClean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US" sz="3000" dirty="0" smtClean="0">
                <a:solidFill>
                  <a:srgbClr val="000000"/>
                </a:solidFill>
                <a:latin typeface="Arial Narrow"/>
                <a:cs typeface="Arial Narrow"/>
              </a:rPr>
              <a:t>(30pt Arial Narrow)</a:t>
            </a:r>
            <a:endParaRPr lang="en-US" sz="3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5122" name="Picture 2" descr="http://publictransportresearchgroup.info/wp-content/uploads/2015/08/ptrg-logo-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653" y="6267978"/>
            <a:ext cx="2857500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44634" y="2582358"/>
            <a:ext cx="5326327" cy="1963182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AU" dirty="0" smtClean="0"/>
              <a:t>SECTION BREAK 1 </a:t>
            </a:r>
            <a:br>
              <a:rPr lang="en-AU" dirty="0" smtClean="0"/>
            </a:br>
            <a:r>
              <a:rPr lang="en-AU" dirty="0" smtClean="0"/>
              <a:t>(30pt Arial Narrow)</a:t>
            </a:r>
          </a:p>
        </p:txBody>
      </p:sp>
    </p:spTree>
    <p:extLst>
      <p:ext uri="{BB962C8B-B14F-4D97-AF65-F5344CB8AC3E}">
        <p14:creationId xmlns:p14="http://schemas.microsoft.com/office/powerpoint/2010/main" val="296704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5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7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60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53" y="1315158"/>
            <a:ext cx="3812093" cy="50064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563736" y="1315158"/>
            <a:ext cx="4148524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44" y="1315158"/>
            <a:ext cx="2484666" cy="50064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3216922" y="1315158"/>
            <a:ext cx="5511828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7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z="18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315158"/>
            <a:ext cx="8288662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06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4076886" y="6144685"/>
            <a:ext cx="9902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en-US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9082" y="159808"/>
            <a:ext cx="8641399" cy="6258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3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62111" y="1333102"/>
            <a:ext cx="8319621" cy="4300935"/>
          </a:xfrm>
          <a:prstGeom prst="rect">
            <a:avLst/>
          </a:prstGeom>
        </p:spPr>
        <p:txBody>
          <a:bodyPr/>
          <a:lstStyle>
            <a:lvl1pPr marL="342891" indent="-342891">
              <a:buFont typeface="Wingdings" charset="2"/>
              <a:buChar char="§"/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 marL="1142971" indent="-228594">
              <a:buFont typeface="Wingdings" charset="2"/>
              <a:buChar char="§"/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10" name="Slide Number Placeholder 6"/>
          <p:cNvSpPr txBox="1">
            <a:spLocks/>
          </p:cNvSpPr>
          <p:nvPr userDrawn="1"/>
        </p:nvSpPr>
        <p:spPr>
          <a:xfrm>
            <a:off x="4076886" y="6144685"/>
            <a:ext cx="9902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solidFill>
                  <a:srgbClr val="7F7F7F"/>
                </a:solidFill>
              </a:rPr>
              <a:pPr algn="ctr"/>
              <a:t>‹#›</a:t>
            </a:fld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9082" y="159808"/>
            <a:ext cx="8641399" cy="6258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3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054834" y="63847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8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4076886" y="6144685"/>
            <a:ext cx="9902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solidFill>
                  <a:srgbClr val="7F7F7F"/>
                </a:solidFill>
              </a:rPr>
              <a:pPr algn="ctr"/>
              <a:t>‹#›</a:t>
            </a:fld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56067" y="1341244"/>
            <a:ext cx="4038600" cy="4119105"/>
          </a:xfrm>
          <a:prstGeom prst="rect">
            <a:avLst/>
          </a:prstGeom>
        </p:spPr>
        <p:txBody>
          <a:bodyPr/>
          <a:lstStyle>
            <a:lvl1pPr marL="342891" indent="-342891">
              <a:buFont typeface="Wingdings" charset="2"/>
              <a:buChar char="§"/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2971" indent="-228594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53747" y="1341244"/>
            <a:ext cx="4038600" cy="4119105"/>
          </a:xfrm>
          <a:prstGeom prst="rect">
            <a:avLst/>
          </a:prstGeom>
        </p:spPr>
        <p:txBody>
          <a:bodyPr/>
          <a:lstStyle>
            <a:lvl1pPr marL="342891" indent="-342891">
              <a:buFont typeface="Wingdings" charset="2"/>
              <a:buChar char="§"/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 marL="1142971" indent="-228594">
              <a:buFont typeface="Wingdings" charset="2"/>
              <a:buChar char="§"/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9082" y="159808"/>
            <a:ext cx="8641399" cy="6258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70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5"/>
          </p:nvPr>
        </p:nvSpPr>
        <p:spPr>
          <a:xfrm>
            <a:off x="3197173" y="1329269"/>
            <a:ext cx="5511828" cy="3998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61413" y="1329269"/>
            <a:ext cx="2484667" cy="3998657"/>
          </a:xfrm>
          <a:prstGeom prst="rect">
            <a:avLst/>
          </a:prstGeom>
        </p:spPr>
        <p:txBody>
          <a:bodyPr/>
          <a:lstStyle>
            <a:lvl1pPr marL="342891" indent="-342891">
              <a:buFont typeface="Wingdings" charset="2"/>
              <a:buChar char="§"/>
              <a:defRPr sz="2000">
                <a:latin typeface="Arial"/>
                <a:cs typeface="Arial"/>
              </a:defRPr>
            </a:lvl1pPr>
            <a:lvl2pPr>
              <a:defRPr sz="1800"/>
            </a:lvl2pPr>
            <a:lvl3pPr marL="1142971" indent="-228594">
              <a:buFont typeface="Wingdings" charset="2"/>
              <a:buChar char="§"/>
              <a:defRPr sz="1600"/>
            </a:lvl3pPr>
            <a:lvl4pPr>
              <a:defRPr sz="14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4076886" y="6144685"/>
            <a:ext cx="9902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solidFill>
                  <a:srgbClr val="7F7F7F"/>
                </a:solidFill>
              </a:rPr>
              <a:pPr algn="ctr"/>
              <a:t>‹#›</a:t>
            </a:fld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9082" y="159808"/>
            <a:ext cx="8641399" cy="6258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44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77509" y="1335245"/>
            <a:ext cx="8288663" cy="4085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4076886" y="6144685"/>
            <a:ext cx="9902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2400" smtClean="0">
                <a:solidFill>
                  <a:srgbClr val="7F7F7F"/>
                </a:solidFill>
              </a:rPr>
              <a:pPr algn="ctr"/>
              <a:t>‹#›</a:t>
            </a:fld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9082" y="159808"/>
            <a:ext cx="8641399" cy="6258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91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44634" y="2582358"/>
            <a:ext cx="5326327" cy="1963182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sz="30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AU" dirty="0" smtClean="0"/>
              <a:t>SECTION BREAK 1 </a:t>
            </a:r>
            <a:br>
              <a:rPr lang="en-AU" dirty="0" smtClean="0"/>
            </a:br>
            <a:r>
              <a:rPr lang="en-AU" dirty="0" smtClean="0"/>
              <a:t>(30pt Arial Narrow)</a:t>
            </a:r>
          </a:p>
        </p:txBody>
      </p:sp>
    </p:spTree>
    <p:extLst>
      <p:ext uri="{BB962C8B-B14F-4D97-AF65-F5344CB8AC3E}">
        <p14:creationId xmlns:p14="http://schemas.microsoft.com/office/powerpoint/2010/main" val="141686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9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1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60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86278" y="1088125"/>
            <a:ext cx="5511828" cy="474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7200" y="1088125"/>
            <a:ext cx="2484666" cy="474379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1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031359"/>
            <a:ext cx="8288662" cy="4871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5607" y="141896"/>
            <a:ext cx="8332500" cy="487491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96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90" y="2130425"/>
            <a:ext cx="5352240" cy="1470025"/>
          </a:xfrm>
          <a:prstGeom prst="rect">
            <a:avLst/>
          </a:prstGeom>
        </p:spPr>
        <p:txBody>
          <a:bodyPr anchor="ctr"/>
          <a:lstStyle>
            <a:lvl1pPr algn="l">
              <a:defRPr sz="3000" baseline="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TITLE PAGE (30pt Arial Narrow)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290" y="3613923"/>
            <a:ext cx="5352240" cy="633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SUB HEADLINE / PRESENTER (18pt Arial Narrow)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03" y="5653301"/>
            <a:ext cx="2944037" cy="3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647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054834" y="63847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678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6305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86278" y="1088125"/>
            <a:ext cx="5511828" cy="474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7200" y="1088125"/>
            <a:ext cx="2484666" cy="474379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4573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031359"/>
            <a:ext cx="8288662" cy="4871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5607" y="141896"/>
            <a:ext cx="8332500" cy="487491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23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944563"/>
            <a:ext cx="8208962" cy="611187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6392A-EBB4-406E-A40A-EDC4AD7A689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788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90" y="2130427"/>
            <a:ext cx="5352240" cy="1470025"/>
          </a:xfrm>
          <a:prstGeom prst="rect">
            <a:avLst/>
          </a:prstGeom>
        </p:spPr>
        <p:txBody>
          <a:bodyPr anchor="ctr"/>
          <a:lstStyle>
            <a:lvl1pPr algn="l">
              <a:defRPr sz="225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290" y="3613925"/>
            <a:ext cx="5352240" cy="633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01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8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4076886" y="6356352"/>
            <a:ext cx="99023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800" smtClean="0"/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0688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8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2"/>
            <a:ext cx="8319621" cy="4525963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charset="2"/>
              <a:buChar char="§"/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 marL="857250" indent="-171450">
              <a:buFont typeface="Wingdings" charset="2"/>
              <a:buChar char="§"/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4076886" y="6356352"/>
            <a:ext cx="99023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800" smtClean="0"/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7441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8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1262"/>
            <a:ext cx="4038600" cy="4525963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charset="2"/>
              <a:buChar char="§"/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 marL="857250" indent="-171450">
              <a:buFont typeface="Wingdings" charset="2"/>
              <a:buChar char="§"/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1262"/>
            <a:ext cx="4038600" cy="4525963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charset="2"/>
              <a:buChar char="§"/>
              <a:defRPr sz="18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 marL="857250" indent="-171450">
              <a:buFont typeface="Wingdings" charset="2"/>
              <a:buChar char="§"/>
              <a:defRPr sz="135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4076886" y="6356352"/>
            <a:ext cx="99023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800" smtClean="0"/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630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8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86278" y="1088127"/>
            <a:ext cx="5511828" cy="474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8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7200" y="1088127"/>
            <a:ext cx="2484666" cy="4743791"/>
          </a:xfrm>
          <a:prstGeom prst="rect">
            <a:avLst/>
          </a:prstGeom>
        </p:spPr>
        <p:txBody>
          <a:bodyPr/>
          <a:lstStyle>
            <a:lvl1pPr marL="257175" indent="-257175">
              <a:buFont typeface="Wingdings" charset="2"/>
              <a:buChar char="§"/>
              <a:defRPr sz="1800">
                <a:latin typeface="Arial"/>
                <a:cs typeface="Arial"/>
              </a:defRPr>
            </a:lvl1pPr>
            <a:lvl2pPr>
              <a:defRPr sz="1500"/>
            </a:lvl2pPr>
            <a:lvl3pPr marL="857250" indent="-171450">
              <a:buFont typeface="Wingdings" charset="2"/>
              <a:buChar char="§"/>
              <a:defRPr sz="1350"/>
            </a:lvl3pPr>
            <a:lvl4pPr>
              <a:defRPr sz="12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4076886" y="6356352"/>
            <a:ext cx="99023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800" smtClean="0"/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6458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031359"/>
            <a:ext cx="8288662" cy="4871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5607" y="141898"/>
            <a:ext cx="8332500" cy="487491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4076886" y="6356352"/>
            <a:ext cx="99023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800" smtClean="0"/>
              <a:pPr algn="ctr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69954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1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20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2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53" y="1315158"/>
            <a:ext cx="3812093" cy="50064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563736" y="1315158"/>
            <a:ext cx="4148524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74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44" y="1315158"/>
            <a:ext cx="2484666" cy="50064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3216922" y="1315158"/>
            <a:ext cx="5511828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95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7596606" y="6376719"/>
            <a:ext cx="1212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B116A7-1BBE-0246-8B18-68B8A757ECD8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315158"/>
            <a:ext cx="8288662" cy="500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8052" y="217549"/>
            <a:ext cx="5223117" cy="77405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400">
                <a:latin typeface="Arial Narrow"/>
                <a:cs typeface="Arial Narrow"/>
              </a:defRPr>
            </a:lvl1pPr>
          </a:lstStyle>
          <a:p>
            <a:pPr lvl="0"/>
            <a:r>
              <a:rPr lang="en-US" sz="2400" dirty="0" smtClean="0">
                <a:latin typeface="Arial Narrow"/>
                <a:cs typeface="Arial Narrow"/>
              </a:rPr>
              <a:t>CONTENT PAGE 2</a:t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2 LINES (24pt Arial Narrow)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54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054834" y="63847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28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1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86278" y="1088125"/>
            <a:ext cx="5511828" cy="474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7200" y="1088125"/>
            <a:ext cx="2484666" cy="474379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1839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126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200210" y="6163883"/>
            <a:ext cx="1436913" cy="677108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r>
              <a:rPr lang="en-GB" sz="1100" dirty="0">
                <a:solidFill>
                  <a:srgbClr val="006DAE"/>
                </a:solidFill>
                <a:latin typeface="Arial Narrow"/>
                <a:cs typeface="Arial Narrow"/>
              </a:rPr>
              <a:t>MONASH</a:t>
            </a:r>
            <a:r>
              <a:rPr lang="en-GB" sz="1100" baseline="30000" dirty="0">
                <a:latin typeface="Arial Narrow"/>
                <a:cs typeface="Arial Narrow"/>
              </a:rPr>
              <a:t/>
            </a:r>
            <a:br>
              <a:rPr lang="en-GB" sz="1100" baseline="30000" dirty="0">
                <a:latin typeface="Arial Narrow"/>
                <a:cs typeface="Arial Narrow"/>
              </a:rPr>
            </a:br>
            <a:r>
              <a:rPr lang="en-GB" sz="1100" dirty="0" smtClean="0">
                <a:latin typeface="Arial Narrow"/>
                <a:cs typeface="Arial Narrow"/>
              </a:rPr>
              <a:t>ACCIDENT </a:t>
            </a:r>
          </a:p>
          <a:p>
            <a:r>
              <a:rPr lang="en-GB" sz="1100" dirty="0" smtClean="0">
                <a:latin typeface="Arial Narrow"/>
                <a:cs typeface="Arial Narrow"/>
              </a:rPr>
              <a:t>RESEARCH </a:t>
            </a:r>
          </a:p>
          <a:p>
            <a:r>
              <a:rPr lang="en-GB" sz="1100" dirty="0" smtClean="0">
                <a:latin typeface="Arial Narrow"/>
                <a:cs typeface="Arial Narrow"/>
              </a:rPr>
              <a:t>CENTRE </a:t>
            </a:r>
          </a:p>
        </p:txBody>
      </p:sp>
    </p:spTree>
    <p:extLst>
      <p:ext uri="{BB962C8B-B14F-4D97-AF65-F5344CB8AC3E}">
        <p14:creationId xmlns:p14="http://schemas.microsoft.com/office/powerpoint/2010/main" val="1027660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86278" y="1088125"/>
            <a:ext cx="5511828" cy="474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57200" y="1088125"/>
            <a:ext cx="2484666" cy="474379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/>
            </a:lvl2pPr>
            <a:lvl3pPr marL="1143000" indent="-228600">
              <a:buFont typeface="Wingdings" charset="2"/>
              <a:buChar char="§"/>
              <a:defRPr sz="1800"/>
            </a:lvl3pPr>
            <a:lvl4pPr>
              <a:defRPr sz="1600"/>
            </a:lvl4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46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031359"/>
            <a:ext cx="8288662" cy="4871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5607" y="141896"/>
            <a:ext cx="8332500" cy="487491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7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9445" y="1031359"/>
            <a:ext cx="8288662" cy="4871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5607" y="141896"/>
            <a:ext cx="8332500" cy="487491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944563"/>
            <a:ext cx="8208962" cy="611187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6392A-EBB4-406E-A40A-EDC4AD7A689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8343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52400"/>
            <a:ext cx="8229600" cy="12303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844675"/>
            <a:ext cx="7607300" cy="3868738"/>
          </a:xfrm>
          <a:prstGeom prst="rect">
            <a:avLst/>
          </a:prstGeom>
        </p:spPr>
        <p:txBody>
          <a:bodyPr/>
          <a:lstStyle/>
          <a:p>
            <a:pPr lvl="0"/>
            <a:endParaRPr lang="en-AU" noProof="0" smtClean="0"/>
          </a:p>
        </p:txBody>
      </p:sp>
    </p:spTree>
    <p:extLst>
      <p:ext uri="{BB962C8B-B14F-4D97-AF65-F5344CB8AC3E}">
        <p14:creationId xmlns:p14="http://schemas.microsoft.com/office/powerpoint/2010/main" val="304602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89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s-1-standard-FINAL-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933575" y="6356351"/>
            <a:ext cx="344646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800" dirty="0"/>
              <a:t>The Australian Research Council Key Centre in Transport Management</a:t>
            </a:r>
          </a:p>
        </p:txBody>
      </p:sp>
      <p:pic>
        <p:nvPicPr>
          <p:cNvPr id="5" name="Picture 1039" descr="ITS-colour-new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00" y="6162676"/>
            <a:ext cx="4397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36"/>
          <p:cNvSpPr txBox="1">
            <a:spLocks noChangeArrowheads="1"/>
          </p:cNvSpPr>
          <p:nvPr userDrawn="1"/>
        </p:nvSpPr>
        <p:spPr bwMode="auto">
          <a:xfrm>
            <a:off x="2004024" y="6144555"/>
            <a:ext cx="3181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eaLnBrk="0" hangingPunct="0">
              <a:defRPr/>
            </a:pPr>
            <a:r>
              <a:rPr lang="en-US" sz="1200" b="1" dirty="0"/>
              <a:t>Institute of Transport Studies (</a:t>
            </a:r>
            <a:r>
              <a:rPr lang="en-US" sz="1200" b="1" dirty="0" err="1"/>
              <a:t>Monash</a:t>
            </a:r>
            <a:r>
              <a:rPr lang="en-US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327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16A7-1BBE-0246-8B18-68B8A757ECD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covers-3-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202843" y="6338093"/>
            <a:ext cx="90020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400" smtClean="0"/>
              <a:pPr algn="ctr"/>
              <a:t>‹#›</a:t>
            </a:fld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06" y="6338932"/>
            <a:ext cx="2944037" cy="3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4706-5274-4E50-B899-1827E7768516}" type="slidenum">
              <a:rPr lang="en-AU" smtClean="0"/>
              <a:t>‹#›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16A7-1BBE-0246-8B18-68B8A757ECD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covers-3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2136" y="6351157"/>
            <a:ext cx="1187769" cy="219419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r>
              <a:rPr lang="en-GB" sz="713" dirty="0">
                <a:solidFill>
                  <a:srgbClr val="006DAE"/>
                </a:solidFill>
                <a:latin typeface="Arial Narrow"/>
                <a:cs typeface="Arial Narrow"/>
              </a:rPr>
              <a:t>MONASH</a:t>
            </a:r>
            <a:r>
              <a:rPr lang="en-GB" sz="713" baseline="30000" dirty="0">
                <a:latin typeface="Arial Narrow"/>
                <a:cs typeface="Arial Narrow"/>
              </a:rPr>
              <a:t/>
            </a:r>
            <a:br>
              <a:rPr lang="en-GB" sz="713" baseline="30000" dirty="0">
                <a:latin typeface="Arial Narrow"/>
                <a:cs typeface="Arial Narrow"/>
              </a:rPr>
            </a:br>
            <a:r>
              <a:rPr lang="en-GB" sz="713" dirty="0" smtClean="0">
                <a:latin typeface="Arial Narrow"/>
                <a:cs typeface="Arial Narrow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43800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templates-1-standard-6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16A7-1BBE-0246-8B18-68B8A757ECD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covers-3-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16A7-1BBE-0246-8B18-68B8A757ECD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covers-3-1.jp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202843" y="6338093"/>
            <a:ext cx="90020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z="1400" smtClean="0"/>
              <a:pPr algn="ctr"/>
              <a:t>‹#›</a:t>
            </a:fld>
            <a:endParaRPr lang="en-US" sz="1400" dirty="0"/>
          </a:p>
        </p:txBody>
      </p:sp>
      <p:pic>
        <p:nvPicPr>
          <p:cNvPr id="10" name="Picture 2" descr="http://publictransportresearchgroup.info/wp-content/uploads/2015/08/ptrg-logo-s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972" y="6348963"/>
            <a:ext cx="2921105" cy="3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5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2" r:id="rId2"/>
    <p:sldLayoutId id="2147483676" r:id="rId3"/>
    <p:sldLayoutId id="2147483720" r:id="rId4"/>
    <p:sldLayoutId id="2147483681" r:id="rId5"/>
    <p:sldLayoutId id="2147483774" r:id="rId6"/>
    <p:sldLayoutId id="2147483775" r:id="rId7"/>
    <p:sldLayoutId id="2147483776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s-1-standard-covers-3-6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s-1-standard-covers-3-3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51756" y="6408738"/>
            <a:ext cx="344646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800" dirty="0"/>
              <a:t>The Australian Research Council Key Centre in Transport Management</a:t>
            </a:r>
          </a:p>
        </p:txBody>
      </p:sp>
      <p:pic>
        <p:nvPicPr>
          <p:cNvPr id="5" name="Picture 1039" descr="ITS-colour-new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1" y="6215063"/>
            <a:ext cx="4397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36"/>
          <p:cNvSpPr txBox="1">
            <a:spLocks noChangeArrowheads="1"/>
          </p:cNvSpPr>
          <p:nvPr userDrawn="1"/>
        </p:nvSpPr>
        <p:spPr bwMode="auto">
          <a:xfrm>
            <a:off x="813578" y="6212338"/>
            <a:ext cx="3181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eaLnBrk="0" hangingPunct="0">
              <a:defRPr/>
            </a:pPr>
            <a:r>
              <a:rPr lang="en-US" sz="1200" b="1" dirty="0"/>
              <a:t>Institute of Transport Studies (</a:t>
            </a:r>
            <a:r>
              <a:rPr lang="en-US" sz="1200" b="1" dirty="0" err="1"/>
              <a:t>Monash</a:t>
            </a:r>
            <a:r>
              <a:rPr lang="en-US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360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templates-1-standard-6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311746" y="6408738"/>
            <a:ext cx="344646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800" dirty="0"/>
              <a:t>The Australian Research Council Key Centre in Transport Management</a:t>
            </a:r>
          </a:p>
        </p:txBody>
      </p:sp>
      <p:pic>
        <p:nvPicPr>
          <p:cNvPr id="5" name="Picture 1039" descr="ITS-colour-new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08" y="6215063"/>
            <a:ext cx="4397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36"/>
          <p:cNvSpPr txBox="1">
            <a:spLocks noChangeArrowheads="1"/>
          </p:cNvSpPr>
          <p:nvPr userDrawn="1"/>
        </p:nvSpPr>
        <p:spPr bwMode="auto">
          <a:xfrm>
            <a:off x="5332383" y="6184900"/>
            <a:ext cx="3181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eaLnBrk="0" hangingPunct="0">
              <a:defRPr/>
            </a:pPr>
            <a:r>
              <a:rPr lang="en-US" sz="1200" b="1" dirty="0"/>
              <a:t>Institute of Transport Studies (</a:t>
            </a:r>
            <a:r>
              <a:rPr lang="en-US" sz="1200" b="1" dirty="0" err="1"/>
              <a:t>Monash</a:t>
            </a:r>
            <a:r>
              <a:rPr lang="en-US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480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8" r:id="rId4"/>
    <p:sldLayoutId id="2147483721" r:id="rId5"/>
    <p:sldLayoutId id="2147483717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s-1-widescreen-FINAL-4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358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15043" y="6098549"/>
            <a:ext cx="182895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s-1-standard-covers-3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16A7-1BBE-0246-8B18-68B8A757ECD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covers-3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How to use the Monash Brand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DCB2-E1AF-CF45-BF86-32B8D7F4E267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PPT templates-1-standard-FINAL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2.png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60.emf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42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72.jpe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3.jpeg"/><Relationship Id="rId9" Type="http://schemas.microsoft.com/office/2007/relationships/hdphoto" Target="../media/hdphoto1.wdp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.au/url?sa=i&amp;rct=j&amp;q=&amp;esrc=s&amp;frm=1&amp;source=images&amp;cd=&amp;cad=rja&amp;uact=8&amp;ved=0CAcQjRw&amp;url=http://www.lvbl.com.au/&amp;ei=A3J6VJ7_JIH-8QXmoYCoAg&amp;bvm=bv.80642063,d.dGc&amp;psig=AFQjCNFixMPI6qGrMCleemcl7tliwvUNjQ&amp;ust=1417397127438560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04" y="2871496"/>
            <a:ext cx="2969027" cy="4438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95" y="-511097"/>
            <a:ext cx="2960716" cy="4004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5543" y="-10352"/>
            <a:ext cx="1942142" cy="7007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83639" y="-10352"/>
            <a:ext cx="2954827" cy="7007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614019" y="4013008"/>
            <a:ext cx="257694" cy="2992582"/>
          </a:xfrm>
          <a:custGeom>
            <a:avLst/>
            <a:gdLst>
              <a:gd name="connsiteX0" fmla="*/ 0 w 257694"/>
              <a:gd name="connsiteY0" fmla="*/ 0 h 2992582"/>
              <a:gd name="connsiteX1" fmla="*/ 257694 w 257694"/>
              <a:gd name="connsiteY1" fmla="*/ 2984269 h 2992582"/>
              <a:gd name="connsiteX2" fmla="*/ 0 w 257694"/>
              <a:gd name="connsiteY2" fmla="*/ 2992582 h 2992582"/>
              <a:gd name="connsiteX3" fmla="*/ 0 w 257694"/>
              <a:gd name="connsiteY3" fmla="*/ 0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94" h="2992582">
                <a:moveTo>
                  <a:pt x="0" y="0"/>
                </a:moveTo>
                <a:lnTo>
                  <a:pt x="257694" y="2984269"/>
                </a:lnTo>
                <a:lnTo>
                  <a:pt x="0" y="2992582"/>
                </a:lnTo>
                <a:cubicBezTo>
                  <a:pt x="2771" y="1997826"/>
                  <a:pt x="5541" y="10030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727924" y="4054572"/>
            <a:ext cx="266007" cy="2951018"/>
          </a:xfrm>
          <a:custGeom>
            <a:avLst/>
            <a:gdLst>
              <a:gd name="connsiteX0" fmla="*/ 266007 w 266007"/>
              <a:gd name="connsiteY0" fmla="*/ 0 h 2951018"/>
              <a:gd name="connsiteX1" fmla="*/ 257695 w 266007"/>
              <a:gd name="connsiteY1" fmla="*/ 2951018 h 2951018"/>
              <a:gd name="connsiteX2" fmla="*/ 0 w 266007"/>
              <a:gd name="connsiteY2" fmla="*/ 2951018 h 2951018"/>
              <a:gd name="connsiteX3" fmla="*/ 266007 w 266007"/>
              <a:gd name="connsiteY3" fmla="*/ 0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" h="2951018">
                <a:moveTo>
                  <a:pt x="266007" y="0"/>
                </a:moveTo>
                <a:cubicBezTo>
                  <a:pt x="263236" y="983673"/>
                  <a:pt x="260466" y="1967345"/>
                  <a:pt x="257695" y="2951018"/>
                </a:cubicBezTo>
                <a:lnTo>
                  <a:pt x="0" y="2951018"/>
                </a:lnTo>
                <a:lnTo>
                  <a:pt x="2660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096157" y="-43603"/>
            <a:ext cx="407323" cy="2402378"/>
          </a:xfrm>
          <a:custGeom>
            <a:avLst/>
            <a:gdLst>
              <a:gd name="connsiteX0" fmla="*/ 0 w 407323"/>
              <a:gd name="connsiteY0" fmla="*/ 0 h 2402378"/>
              <a:gd name="connsiteX1" fmla="*/ 207818 w 407323"/>
              <a:gd name="connsiteY1" fmla="*/ 2402378 h 2402378"/>
              <a:gd name="connsiteX2" fmla="*/ 407323 w 407323"/>
              <a:gd name="connsiteY2" fmla="*/ 8313 h 2402378"/>
              <a:gd name="connsiteX3" fmla="*/ 0 w 407323"/>
              <a:gd name="connsiteY3" fmla="*/ 0 h 24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" h="2402378">
                <a:moveTo>
                  <a:pt x="0" y="0"/>
                </a:moveTo>
                <a:lnTo>
                  <a:pt x="207818" y="2402378"/>
                </a:lnTo>
                <a:lnTo>
                  <a:pt x="407323" y="8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290" y="1444625"/>
            <a:ext cx="5352240" cy="1470025"/>
          </a:xfrm>
        </p:spPr>
        <p:txBody>
          <a:bodyPr/>
          <a:lstStyle/>
          <a:p>
            <a:r>
              <a:rPr lang="en-AU" b="1" dirty="0" smtClean="0"/>
              <a:t>Overview – PT Research @ Monash</a:t>
            </a:r>
            <a:br>
              <a:rPr lang="en-AU" b="1" dirty="0" smtClean="0"/>
            </a:br>
            <a:r>
              <a:rPr lang="en-AU" b="1" dirty="0" smtClean="0"/>
              <a:t>Hot Collaboration Topics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290" y="3204348"/>
            <a:ext cx="5352240" cy="2101077"/>
          </a:xfrm>
        </p:spPr>
        <p:txBody>
          <a:bodyPr/>
          <a:lstStyle/>
          <a:p>
            <a:r>
              <a:rPr lang="en-AU" dirty="0" smtClean="0"/>
              <a:t>Prof Graham Currie FTSE, Director SEPT-GRIP</a:t>
            </a:r>
          </a:p>
          <a:p>
            <a:r>
              <a:rPr lang="en-AU" dirty="0" smtClean="0"/>
              <a:t>Public Transport Research Group (PTRG)</a:t>
            </a:r>
          </a:p>
          <a:p>
            <a:r>
              <a:rPr lang="en-AU" dirty="0" smtClean="0"/>
              <a:t>Monash University, Australia</a:t>
            </a:r>
          </a:p>
          <a:p>
            <a:endParaRPr lang="en-AU" dirty="0"/>
          </a:p>
          <a:p>
            <a:r>
              <a:rPr lang="en-AU" dirty="0" smtClean="0"/>
              <a:t>September 2018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29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615"/>
            <a:ext cx="9140797" cy="746702"/>
          </a:xfrm>
        </p:spPr>
        <p:txBody>
          <a:bodyPr/>
          <a:lstStyle/>
          <a:p>
            <a:r>
              <a:rPr lang="en-US" b="1" dirty="0"/>
              <a:t>SEPT-GRIP is </a:t>
            </a:r>
            <a:r>
              <a:rPr lang="en-US" b="1" dirty="0" smtClean="0"/>
              <a:t>an initiative </a:t>
            </a:r>
            <a:r>
              <a:rPr lang="en-US" b="1" dirty="0"/>
              <a:t>of the Public Transport Research Group (PTRG) at Monash…</a:t>
            </a:r>
            <a:endParaRPr lang="en-AU" b="1" dirty="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094256" y="1682806"/>
            <a:ext cx="5711208" cy="2628292"/>
          </a:xfrm>
          <a:prstGeom prst="roundRect">
            <a:avLst/>
          </a:prstGeom>
          <a:solidFill>
            <a:srgbClr val="FEEA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573926" y="2222865"/>
            <a:ext cx="1542624" cy="817246"/>
          </a:xfrm>
          <a:prstGeom prst="roundRect">
            <a:avLst/>
          </a:prstGeom>
          <a:solidFill>
            <a:srgbClr val="A76B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Core Research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261857" y="2222866"/>
            <a:ext cx="3014150" cy="817245"/>
          </a:xfrm>
          <a:prstGeom prst="roundRect">
            <a:avLst/>
          </a:prstGeom>
          <a:solidFill>
            <a:srgbClr val="A76B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Research Associates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DCE /Monash University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International Universities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598311" y="3122966"/>
            <a:ext cx="4677695" cy="1055608"/>
          </a:xfrm>
          <a:prstGeom prst="roundRect">
            <a:avLst/>
          </a:prstGeom>
          <a:solidFill>
            <a:srgbClr val="A76B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SEPT-GRIP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(Graduate Research Industry Partnership)</a:t>
            </a:r>
          </a:p>
          <a:p>
            <a:pPr marL="111600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18 PhD students</a:t>
            </a:r>
          </a:p>
          <a:p>
            <a:pPr marL="111600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6 Faculties plus MUARC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368860" y="1106742"/>
            <a:ext cx="5040560" cy="324036"/>
          </a:xfrm>
          <a:prstGeom prst="rect">
            <a:avLst/>
          </a:prstGeom>
          <a:solidFill>
            <a:srgbClr val="ECC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(Industry) Reference Group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4345238" y="1430778"/>
            <a:ext cx="211754" cy="216024"/>
          </a:xfrm>
          <a:prstGeom prst="downArrow">
            <a:avLst/>
          </a:prstGeom>
          <a:solidFill>
            <a:srgbClr val="ECC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7297566" y="1430778"/>
            <a:ext cx="211754" cy="216024"/>
          </a:xfrm>
          <a:prstGeom prst="downArrow">
            <a:avLst/>
          </a:prstGeom>
          <a:solidFill>
            <a:srgbClr val="ECC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5749394" y="1430778"/>
            <a:ext cx="211754" cy="216024"/>
          </a:xfrm>
          <a:prstGeom prst="downArrow">
            <a:avLst/>
          </a:prstGeom>
          <a:solidFill>
            <a:srgbClr val="ECC6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63" y="1736986"/>
            <a:ext cx="3629025" cy="447031"/>
          </a:xfrm>
          <a:prstGeom prst="rect">
            <a:avLst/>
          </a:prstGeom>
        </p:spPr>
      </p:pic>
      <p:pic>
        <p:nvPicPr>
          <p:cNvPr id="1026" name="Picture 2" descr="Image result for public transport victoria log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0" t="-7782" r="-2633" b="-10554"/>
          <a:stretch/>
        </p:blipFill>
        <p:spPr bwMode="auto">
          <a:xfrm>
            <a:off x="1005946" y="2996952"/>
            <a:ext cx="1389680" cy="5124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0" y="2222866"/>
            <a:ext cx="2211874" cy="51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176" y="46558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and Effective Public </a:t>
            </a:r>
            <a:r>
              <a:rPr kumimoji="0" lang="en-A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</a:t>
            </a:r>
            <a:r>
              <a:rPr kumimoji="0" lang="en-AU" sz="1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Graduate Research Industry Partnership 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71926"/>
            <a:ext cx="8934275" cy="764292"/>
          </a:xfrm>
        </p:spPr>
        <p:txBody>
          <a:bodyPr/>
          <a:lstStyle/>
          <a:p>
            <a:r>
              <a:rPr lang="en-US" b="1" dirty="0"/>
              <a:t>It </a:t>
            </a:r>
            <a:r>
              <a:rPr lang="en-US" b="1" dirty="0" smtClean="0"/>
              <a:t>has </a:t>
            </a:r>
            <a:r>
              <a:rPr lang="en-US" b="1" dirty="0"/>
              <a:t>18 students, 6 </a:t>
            </a:r>
            <a:r>
              <a:rPr lang="en-US" b="1" dirty="0" smtClean="0"/>
              <a:t>faculties</a:t>
            </a:r>
            <a:r>
              <a:rPr lang="en-US" b="1" dirty="0"/>
              <a:t>, 15 </a:t>
            </a:r>
            <a:r>
              <a:rPr lang="en-US" b="1" dirty="0" smtClean="0"/>
              <a:t>supervisors &amp; </a:t>
            </a:r>
            <a:r>
              <a:rPr lang="en-US" b="1" dirty="0"/>
              <a:t>6 </a:t>
            </a:r>
            <a:r>
              <a:rPr lang="en-US" b="1" dirty="0" smtClean="0"/>
              <a:t>industry partners – the largest collation of PhD students in public transport in the world</a:t>
            </a:r>
            <a:endParaRPr lang="en-AU" b="1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58241" y="1029866"/>
            <a:ext cx="728556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of 18 PhD students conducting research on the theme of Sustainable and Effective Public Transport (SEPT)</a:t>
            </a:r>
            <a:endParaRPr kumimoji="0" lang="en-A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A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Representation from 6 Faculties &amp; MUARC from diverse disciplines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 support through industry scholarships: PTV (4), Metro Trains (1),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Yarra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Trams (1), VicRoads (1),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Transdev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BusVic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(1) and Monash (9)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Customised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professional development program offered to students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50/50% mix of domestic and overseas students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Advertised August 2015, 180 applications, PhD students started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2016</a:t>
            </a:r>
            <a:endParaRPr kumimoji="0" lang="en-AU" sz="1800" b="1" i="0" u="sng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 descr="Image result for public transport victoria log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0" t="-7782" r="-2633" b="-10554"/>
          <a:stretch/>
        </p:blipFill>
        <p:spPr bwMode="auto">
          <a:xfrm>
            <a:off x="428078" y="5052904"/>
            <a:ext cx="1335609" cy="492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8" t="-7361" r="-9613" b="-6951"/>
          <a:stretch/>
        </p:blipFill>
        <p:spPr>
          <a:xfrm>
            <a:off x="1878013" y="4921184"/>
            <a:ext cx="755009" cy="788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961" y="5058608"/>
            <a:ext cx="1687055" cy="489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31" t="-15032" r="-3195" b="-15877"/>
          <a:stretch/>
        </p:blipFill>
        <p:spPr>
          <a:xfrm>
            <a:off x="4576177" y="5052904"/>
            <a:ext cx="1795243" cy="49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144" y="5039309"/>
            <a:ext cx="1254501" cy="519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Image result for transdev logo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5" r="-1013" b="-7307"/>
          <a:stretch/>
        </p:blipFill>
        <p:spPr bwMode="auto">
          <a:xfrm>
            <a:off x="6527498" y="4963489"/>
            <a:ext cx="746620" cy="6713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5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7504" y="880776"/>
            <a:ext cx="3492388" cy="4859534"/>
            <a:chOff x="107504" y="880776"/>
            <a:chExt cx="3492388" cy="4859534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107504" y="880776"/>
              <a:ext cx="3492388" cy="4859534"/>
            </a:xfrm>
            <a:prstGeom prst="roundRect">
              <a:avLst/>
            </a:prstGeom>
            <a:solidFill>
              <a:srgbClr val="DF8F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095" y="4948323"/>
              <a:ext cx="2211874" cy="514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3707904" y="3940243"/>
            <a:ext cx="5184576" cy="881747"/>
            <a:chOff x="3707904" y="3940243"/>
            <a:chExt cx="5184576" cy="881747"/>
          </a:xfrm>
        </p:grpSpPr>
        <p:sp>
          <p:nvSpPr>
            <p:cNvPr id="87" name="Rounded Rectangle 86"/>
            <p:cNvSpPr/>
            <p:nvPr/>
          </p:nvSpPr>
          <p:spPr bwMode="auto">
            <a:xfrm>
              <a:off x="3707904" y="3940243"/>
              <a:ext cx="5184576" cy="881747"/>
            </a:xfrm>
            <a:prstGeom prst="roundRect">
              <a:avLst/>
            </a:prstGeom>
            <a:solidFill>
              <a:srgbClr val="FBC0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4" name="Picture 2" descr="Image result for transdev logo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625" r="-1013" b="-7307"/>
            <a:stretch/>
          </p:blipFill>
          <p:spPr bwMode="auto">
            <a:xfrm>
              <a:off x="3950652" y="4045356"/>
              <a:ext cx="746620" cy="671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3707904" y="4876800"/>
            <a:ext cx="5184576" cy="936104"/>
            <a:chOff x="3707904" y="4876800"/>
            <a:chExt cx="5184576" cy="936104"/>
          </a:xfrm>
        </p:grpSpPr>
        <p:sp>
          <p:nvSpPr>
            <p:cNvPr id="90" name="Rounded Rectangle 89"/>
            <p:cNvSpPr/>
            <p:nvPr/>
          </p:nvSpPr>
          <p:spPr bwMode="auto">
            <a:xfrm>
              <a:off x="3707904" y="4876800"/>
              <a:ext cx="5184576" cy="936104"/>
            </a:xfrm>
            <a:prstGeom prst="roundRect">
              <a:avLst/>
            </a:prstGeom>
            <a:solidFill>
              <a:srgbClr val="BEBFC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9546" y="5143714"/>
              <a:ext cx="974419" cy="403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3707904" y="910033"/>
            <a:ext cx="5184576" cy="960885"/>
            <a:chOff x="3707904" y="910033"/>
            <a:chExt cx="5184576" cy="960885"/>
          </a:xfrm>
        </p:grpSpPr>
        <p:sp>
          <p:nvSpPr>
            <p:cNvPr id="59" name="Rounded Rectangle 58"/>
            <p:cNvSpPr/>
            <p:nvPr/>
          </p:nvSpPr>
          <p:spPr bwMode="auto">
            <a:xfrm>
              <a:off x="3707904" y="910033"/>
              <a:ext cx="5184576" cy="960885"/>
            </a:xfrm>
            <a:prstGeom prst="roundRect">
              <a:avLst/>
            </a:prstGeom>
            <a:solidFill>
              <a:srgbClr val="BEBFC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512" y="1067980"/>
              <a:ext cx="642005" cy="689835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3707904" y="2943841"/>
            <a:ext cx="5184576" cy="936104"/>
            <a:chOff x="3707904" y="3620425"/>
            <a:chExt cx="5184576" cy="936104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3707904" y="3620425"/>
              <a:ext cx="5184576" cy="936104"/>
            </a:xfrm>
            <a:prstGeom prst="roundRect">
              <a:avLst/>
            </a:prstGeom>
            <a:solidFill>
              <a:srgbClr val="BEBFC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2" name="Picture 10" descr="http://upload.wikimedia.org/wikipedia/en/thumb/3/37/YarraTramsLogoNew.svg/220px-YarraTramsLogoNew.svg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79" y="3802179"/>
              <a:ext cx="1659048" cy="482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>
            <a:off x="3707904" y="1940366"/>
            <a:ext cx="5184576" cy="956634"/>
            <a:chOff x="3707904" y="2544374"/>
            <a:chExt cx="5184576" cy="956634"/>
          </a:xfrm>
        </p:grpSpPr>
        <p:sp>
          <p:nvSpPr>
            <p:cNvPr id="84" name="Rounded Rectangle 83"/>
            <p:cNvSpPr/>
            <p:nvPr/>
          </p:nvSpPr>
          <p:spPr bwMode="auto">
            <a:xfrm>
              <a:off x="3707904" y="2544374"/>
              <a:ext cx="5184576" cy="956634"/>
            </a:xfrm>
            <a:prstGeom prst="roundRect">
              <a:avLst/>
            </a:prstGeom>
            <a:solidFill>
              <a:srgbClr val="FBC0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5" name="Picture 12" descr="https://www.vicroads.vic.gov.au/~/media/vicroads/system/header/vicroadslogo.ashx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664" y="2888940"/>
              <a:ext cx="1063364" cy="238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 result for laura aston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5502"/>
          <a:stretch/>
        </p:blipFill>
        <p:spPr bwMode="auto">
          <a:xfrm>
            <a:off x="281403" y="1217732"/>
            <a:ext cx="1398754" cy="5803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024" y="76200"/>
            <a:ext cx="8829675" cy="613352"/>
          </a:xfrm>
        </p:spPr>
        <p:txBody>
          <a:bodyPr/>
          <a:lstStyle/>
          <a:p>
            <a:r>
              <a:rPr lang="en-US" sz="2800" b="1" dirty="0" smtClean="0"/>
              <a:t>…with 6 industry partners…</a:t>
            </a:r>
            <a:endParaRPr lang="en-AU" sz="2800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442"/>
          <a:stretch/>
        </p:blipFill>
        <p:spPr>
          <a:xfrm>
            <a:off x="1965317" y="1966420"/>
            <a:ext cx="1383510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186"/>
          <a:stretch/>
        </p:blipFill>
        <p:spPr>
          <a:xfrm>
            <a:off x="217442" y="2714884"/>
            <a:ext cx="166200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239" r="3798" b="6239"/>
          <a:stretch/>
        </p:blipFill>
        <p:spPr>
          <a:xfrm>
            <a:off x="1968375" y="2714884"/>
            <a:ext cx="1564759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5" descr="C:\Users\almani\Pictures\Random\Image0920.jpg"/>
          <p:cNvPicPr>
            <a:picLocks noChangeAspect="1" noChangeArrowheads="1"/>
          </p:cNvPicPr>
          <p:nvPr/>
        </p:nvPicPr>
        <p:blipFill rotWithShape="1">
          <a:blip r:embed="rId1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9533"/>
          <a:stretch/>
        </p:blipFill>
        <p:spPr bwMode="auto">
          <a:xfrm>
            <a:off x="288487" y="3452364"/>
            <a:ext cx="3173777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514" r="5329" b="1836"/>
          <a:stretch/>
        </p:blipFill>
        <p:spPr>
          <a:xfrm>
            <a:off x="354536" y="4179316"/>
            <a:ext cx="2972100" cy="56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586" r="-1"/>
          <a:stretch/>
        </p:blipFill>
        <p:spPr>
          <a:xfrm>
            <a:off x="3952980" y="1121468"/>
            <a:ext cx="1316058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417" r="4247"/>
          <a:stretch/>
        </p:blipFill>
        <p:spPr>
          <a:xfrm>
            <a:off x="5450459" y="1119484"/>
            <a:ext cx="2299245" cy="57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634"/>
          <a:stretch/>
        </p:blipFill>
        <p:spPr>
          <a:xfrm>
            <a:off x="4896999" y="2133210"/>
            <a:ext cx="2031762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740"/>
          <a:stretch/>
        </p:blipFill>
        <p:spPr>
          <a:xfrm>
            <a:off x="7000280" y="2132028"/>
            <a:ext cx="1838989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265"/>
          <a:stretch/>
        </p:blipFill>
        <p:spPr>
          <a:xfrm>
            <a:off x="3780875" y="3126184"/>
            <a:ext cx="1764196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819" r="12841"/>
          <a:stretch/>
        </p:blipFill>
        <p:spPr>
          <a:xfrm>
            <a:off x="5653086" y="3123522"/>
            <a:ext cx="150360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1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069"/>
          <a:stretch/>
        </p:blipFill>
        <p:spPr>
          <a:xfrm>
            <a:off x="4918252" y="4093510"/>
            <a:ext cx="1814951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413" r="-2"/>
          <a:stretch/>
        </p:blipFill>
        <p:spPr>
          <a:xfrm>
            <a:off x="6913223" y="4093037"/>
            <a:ext cx="1650634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572"/>
          <a:stretch/>
        </p:blipFill>
        <p:spPr>
          <a:xfrm>
            <a:off x="3791479" y="5059796"/>
            <a:ext cx="1639132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图片 9"/>
          <p:cNvPicPr>
            <a:picLocks noChangeAspect="1"/>
          </p:cNvPicPr>
          <p:nvPr/>
        </p:nvPicPr>
        <p:blipFill rotWithShape="1">
          <a:blip r:embed="rId2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7300"/>
          <a:stretch/>
        </p:blipFill>
        <p:spPr>
          <a:xfrm>
            <a:off x="5509067" y="5057525"/>
            <a:ext cx="2088232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7348"/>
          <a:stretch/>
        </p:blipFill>
        <p:spPr>
          <a:xfrm>
            <a:off x="284070" y="1971863"/>
            <a:ext cx="1552589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286185" y="1978228"/>
            <a:ext cx="109766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Network Synchronisation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Rejitha</a:t>
            </a: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Ravindra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1970025" y="1967860"/>
            <a:ext cx="866259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Shared Mobility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Taru</a:t>
            </a: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Jain</a:t>
            </a:r>
          </a:p>
        </p:txBody>
      </p:sp>
      <p:sp>
        <p:nvSpPr>
          <p:cNvPr id="62" name="TextBox 61"/>
          <p:cNvSpPr txBox="1">
            <a:spLocks noChangeAspect="1"/>
          </p:cNvSpPr>
          <p:nvPr/>
        </p:nvSpPr>
        <p:spPr>
          <a:xfrm>
            <a:off x="216479" y="2713995"/>
            <a:ext cx="1128991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Changing Travel Behaviour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Laura McCarthy</a:t>
            </a:r>
          </a:p>
        </p:txBody>
      </p:sp>
      <p:sp>
        <p:nvSpPr>
          <p:cNvPr id="63" name="TextBox 62"/>
          <p:cNvSpPr txBox="1">
            <a:spLocks noChangeAspect="1"/>
          </p:cNvSpPr>
          <p:nvPr/>
        </p:nvSpPr>
        <p:spPr>
          <a:xfrm>
            <a:off x="1963897" y="2713995"/>
            <a:ext cx="1128991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Tourism &amp; Public Transport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Victoria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Radnell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>
            <a:spLocks noChangeAspect="1"/>
          </p:cNvSpPr>
          <p:nvPr/>
        </p:nvSpPr>
        <p:spPr>
          <a:xfrm>
            <a:off x="288487" y="3452364"/>
            <a:ext cx="245810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Reliability Engineering Approaches in Best Practice Railways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Maryam Nawaz</a:t>
            </a:r>
          </a:p>
        </p:txBody>
      </p:sp>
      <p:sp>
        <p:nvSpPr>
          <p:cNvPr id="65" name="TextBox 64"/>
          <p:cNvSpPr txBox="1">
            <a:spLocks noChangeAspect="1"/>
          </p:cNvSpPr>
          <p:nvPr/>
        </p:nvSpPr>
        <p:spPr>
          <a:xfrm>
            <a:off x="353046" y="4170364"/>
            <a:ext cx="245810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 Improving Gender Diversity in the Public Transport Workforce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Mence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>
            <a:spLocks noChangeAspect="1"/>
          </p:cNvSpPr>
          <p:nvPr/>
        </p:nvSpPr>
        <p:spPr>
          <a:xfrm>
            <a:off x="3956297" y="1119485"/>
            <a:ext cx="85293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 Future Train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Lisa Fu</a:t>
            </a:r>
          </a:p>
        </p:txBody>
      </p:sp>
      <p:sp>
        <p:nvSpPr>
          <p:cNvPr id="67" name="TextBox 66"/>
          <p:cNvSpPr txBox="1">
            <a:spLocks noChangeAspect="1"/>
          </p:cNvSpPr>
          <p:nvPr/>
        </p:nvSpPr>
        <p:spPr>
          <a:xfrm>
            <a:off x="5455921" y="1121422"/>
            <a:ext cx="1652061" cy="574062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 Designing Urban Rail to Reduce Vandalism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Amy Killen</a:t>
            </a:r>
          </a:p>
        </p:txBody>
      </p:sp>
      <p:sp>
        <p:nvSpPr>
          <p:cNvPr id="68" name="TextBox 67"/>
          <p:cNvSpPr txBox="1">
            <a:spLocks noChangeAspect="1"/>
          </p:cNvSpPr>
          <p:nvPr/>
        </p:nvSpPr>
        <p:spPr>
          <a:xfrm>
            <a:off x="292896" y="1226425"/>
            <a:ext cx="91383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TOD &amp; Transit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Laura Aston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>
            <a:spLocks noChangeAspect="1"/>
          </p:cNvSpPr>
          <p:nvPr/>
        </p:nvSpPr>
        <p:spPr>
          <a:xfrm>
            <a:off x="4896999" y="2140478"/>
            <a:ext cx="1491669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 Bus &amp; Tram Priority Implementation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Reynolds</a:t>
            </a:r>
          </a:p>
        </p:txBody>
      </p:sp>
      <p:sp>
        <p:nvSpPr>
          <p:cNvPr id="70" name="TextBox 69"/>
          <p:cNvSpPr txBox="1">
            <a:spLocks noChangeAspect="1"/>
          </p:cNvSpPr>
          <p:nvPr/>
        </p:nvSpPr>
        <p:spPr>
          <a:xfrm>
            <a:off x="6996068" y="2125215"/>
            <a:ext cx="1317447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 Simulating Bus &amp; Tram Priority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Samithree</a:t>
            </a: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Rajapaksha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>
            <a:spLocks noChangeAspect="1"/>
          </p:cNvSpPr>
          <p:nvPr/>
        </p:nvSpPr>
        <p:spPr>
          <a:xfrm>
            <a:off x="3780875" y="3126184"/>
            <a:ext cx="120685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 </a:t>
            </a:r>
            <a:r>
              <a:rPr kumimoji="0" lang="en-A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Placemaking</a:t>
            </a: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Street Redesign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Diemer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>
            <a:spLocks noChangeAspect="1"/>
          </p:cNvSpPr>
          <p:nvPr/>
        </p:nvSpPr>
        <p:spPr>
          <a:xfrm>
            <a:off x="5653083" y="3121422"/>
            <a:ext cx="1023650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 Passenger Falls in Trams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Valenza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>
            <a:spLocks noChangeAspect="1"/>
          </p:cNvSpPr>
          <p:nvPr/>
        </p:nvSpPr>
        <p:spPr>
          <a:xfrm>
            <a:off x="4944355" y="4098356"/>
            <a:ext cx="120685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 Transit Network Design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Nora </a:t>
            </a: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Estgfäller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>
            <a:spLocks noChangeAspect="1"/>
          </p:cNvSpPr>
          <p:nvPr/>
        </p:nvSpPr>
        <p:spPr>
          <a:xfrm>
            <a:off x="6920299" y="4093037"/>
            <a:ext cx="85293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16. Future Bus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Sarah Roberts</a:t>
            </a:r>
          </a:p>
        </p:txBody>
      </p:sp>
      <p:sp>
        <p:nvSpPr>
          <p:cNvPr id="75" name="TextBox 74"/>
          <p:cNvSpPr txBox="1">
            <a:spLocks noChangeAspect="1"/>
          </p:cNvSpPr>
          <p:nvPr/>
        </p:nvSpPr>
        <p:spPr>
          <a:xfrm>
            <a:off x="3801550" y="5062141"/>
            <a:ext cx="1008262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17. The New Bus Rider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Prudence Blake</a:t>
            </a:r>
          </a:p>
        </p:txBody>
      </p:sp>
      <p:sp>
        <p:nvSpPr>
          <p:cNvPr id="76" name="TextBox 75"/>
          <p:cNvSpPr txBox="1">
            <a:spLocks noChangeAspect="1"/>
          </p:cNvSpPr>
          <p:nvPr/>
        </p:nvSpPr>
        <p:spPr>
          <a:xfrm>
            <a:off x="5511505" y="5057764"/>
            <a:ext cx="1680620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 Road Safety Impacts of Bus Safety Inspections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Jianrong</a:t>
            </a: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Qiu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899" b="12936"/>
          <a:stretch/>
        </p:blipFill>
        <p:spPr>
          <a:xfrm>
            <a:off x="1836659" y="1217956"/>
            <a:ext cx="1537739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77"/>
          <p:cNvSpPr txBox="1">
            <a:spLocks noChangeAspect="1"/>
          </p:cNvSpPr>
          <p:nvPr/>
        </p:nvSpPr>
        <p:spPr>
          <a:xfrm>
            <a:off x="1841621" y="1218036"/>
            <a:ext cx="1198866" cy="576000"/>
          </a:xfrm>
          <a:prstGeom prst="rect">
            <a:avLst/>
          </a:prstGeom>
          <a:noFill/>
        </p:spPr>
        <p:txBody>
          <a:bodyPr wrap="square" lIns="54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Big Data &amp; Visualisation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Homayoun </a:t>
            </a:r>
            <a:r>
              <a:rPr kumimoji="0" lang="en-AU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Rafati</a:t>
            </a:r>
            <a:endParaRPr kumimoji="0" lang="en-AU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04" y="2871496"/>
            <a:ext cx="2969027" cy="443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95" y="-511097"/>
            <a:ext cx="2960716" cy="400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94" y="1236806"/>
            <a:ext cx="8027587" cy="1470025"/>
          </a:xfrm>
        </p:spPr>
        <p:txBody>
          <a:bodyPr anchor="t"/>
          <a:lstStyle/>
          <a:p>
            <a:r>
              <a:rPr lang="en-US" dirty="0" smtClean="0"/>
              <a:t>PTRG Overview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HOT COLLABORATION TOPICS</a:t>
            </a:r>
            <a:br>
              <a:rPr lang="en-US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dirty="0" smtClean="0"/>
              <a:t>1. </a:t>
            </a:r>
            <a:r>
              <a:rPr lang="en-US" dirty="0" err="1" smtClean="0"/>
              <a:t>Optimising</a:t>
            </a:r>
            <a:r>
              <a:rPr lang="en-US" dirty="0" smtClean="0"/>
              <a:t> </a:t>
            </a:r>
            <a:r>
              <a:rPr lang="en-US" dirty="0"/>
              <a:t>Revenue </a:t>
            </a:r>
            <a:r>
              <a:rPr lang="en-US" dirty="0" smtClean="0"/>
              <a:t>Protection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Managing Transport Disruption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Equity &amp; On-Demand/Shared Mobility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494" y="2699246"/>
            <a:ext cx="5437368" cy="545331"/>
          </a:xfrm>
          <a:prstGeom prst="rect">
            <a:avLst/>
          </a:prstGeom>
          <a:noFill/>
          <a:ln w="19050">
            <a:solidFill>
              <a:srgbClr val="005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6625244" y="3956858"/>
            <a:ext cx="257694" cy="2992582"/>
          </a:xfrm>
          <a:custGeom>
            <a:avLst/>
            <a:gdLst>
              <a:gd name="connsiteX0" fmla="*/ 0 w 257694"/>
              <a:gd name="connsiteY0" fmla="*/ 0 h 2992582"/>
              <a:gd name="connsiteX1" fmla="*/ 257694 w 257694"/>
              <a:gd name="connsiteY1" fmla="*/ 2984269 h 2992582"/>
              <a:gd name="connsiteX2" fmla="*/ 0 w 257694"/>
              <a:gd name="connsiteY2" fmla="*/ 2992582 h 2992582"/>
              <a:gd name="connsiteX3" fmla="*/ 0 w 257694"/>
              <a:gd name="connsiteY3" fmla="*/ 0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94" h="2992582">
                <a:moveTo>
                  <a:pt x="0" y="0"/>
                </a:moveTo>
                <a:lnTo>
                  <a:pt x="257694" y="2984269"/>
                </a:lnTo>
                <a:lnTo>
                  <a:pt x="0" y="2992582"/>
                </a:lnTo>
                <a:cubicBezTo>
                  <a:pt x="2771" y="1997826"/>
                  <a:pt x="5541" y="1003069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/>
        </p:nvSpPr>
        <p:spPr>
          <a:xfrm>
            <a:off x="7739149" y="3998422"/>
            <a:ext cx="266007" cy="2951018"/>
          </a:xfrm>
          <a:custGeom>
            <a:avLst/>
            <a:gdLst>
              <a:gd name="connsiteX0" fmla="*/ 266007 w 266007"/>
              <a:gd name="connsiteY0" fmla="*/ 0 h 2951018"/>
              <a:gd name="connsiteX1" fmla="*/ 257695 w 266007"/>
              <a:gd name="connsiteY1" fmla="*/ 2951018 h 2951018"/>
              <a:gd name="connsiteX2" fmla="*/ 0 w 266007"/>
              <a:gd name="connsiteY2" fmla="*/ 2951018 h 2951018"/>
              <a:gd name="connsiteX3" fmla="*/ 266007 w 266007"/>
              <a:gd name="connsiteY3" fmla="*/ 0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" h="2951018">
                <a:moveTo>
                  <a:pt x="266007" y="0"/>
                </a:moveTo>
                <a:cubicBezTo>
                  <a:pt x="263236" y="983673"/>
                  <a:pt x="260466" y="1967345"/>
                  <a:pt x="257695" y="2951018"/>
                </a:cubicBezTo>
                <a:lnTo>
                  <a:pt x="0" y="2951018"/>
                </a:lnTo>
                <a:lnTo>
                  <a:pt x="266007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/>
        </p:nvSpPr>
        <p:spPr>
          <a:xfrm>
            <a:off x="7107382" y="-99753"/>
            <a:ext cx="407323" cy="2402378"/>
          </a:xfrm>
          <a:custGeom>
            <a:avLst/>
            <a:gdLst>
              <a:gd name="connsiteX0" fmla="*/ 0 w 407323"/>
              <a:gd name="connsiteY0" fmla="*/ 0 h 2402378"/>
              <a:gd name="connsiteX1" fmla="*/ 207818 w 407323"/>
              <a:gd name="connsiteY1" fmla="*/ 2402378 h 2402378"/>
              <a:gd name="connsiteX2" fmla="*/ 407323 w 407323"/>
              <a:gd name="connsiteY2" fmla="*/ 8313 h 2402378"/>
              <a:gd name="connsiteX3" fmla="*/ 0 w 407323"/>
              <a:gd name="connsiteY3" fmla="*/ 0 h 24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" h="2402378">
                <a:moveTo>
                  <a:pt x="0" y="0"/>
                </a:moveTo>
                <a:lnTo>
                  <a:pt x="207818" y="2402378"/>
                </a:lnTo>
                <a:lnTo>
                  <a:pt x="407323" y="831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85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896"/>
            <a:ext cx="9144000" cy="611187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Understanding </a:t>
            </a:r>
            <a:r>
              <a:rPr lang="en-AU" sz="2400" b="1" dirty="0">
                <a:latin typeface="Arial Narrow"/>
                <a:cs typeface="Arial Narrow"/>
              </a:rPr>
              <a:t>the Psychology of Fare Evasion </a:t>
            </a:r>
            <a:r>
              <a:rPr lang="en-AU" sz="2400" b="1" dirty="0" smtClean="0">
                <a:latin typeface="Arial Narrow"/>
                <a:cs typeface="Arial Narrow"/>
              </a:rPr>
              <a:t>Behaviour – The project &amp; its inception</a:t>
            </a:r>
            <a:endParaRPr lang="en-AU" sz="2400" b="1" dirty="0">
              <a:latin typeface="Arial Narrow"/>
              <a:cs typeface="Arial Narrow"/>
            </a:endParaRPr>
          </a:p>
        </p:txBody>
      </p:sp>
      <p:pic>
        <p:nvPicPr>
          <p:cNvPr id="4" name="Picture 2" descr="http://cdn.theatlanticcities.com/img/upload/2011/12/06/3819484339_1cf1a2ff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6" y="921703"/>
            <a:ext cx="17281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encrypted-tbn1.gstatic.com/images?q=tbn:ANd9GcQWxR9BeVU2xcbJkt3yDlkOybw8cxfT_YvoC4MNdNl9wS565Ivk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5" y="2815031"/>
            <a:ext cx="2619375" cy="174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1531">
            <a:off x="799175" y="4035742"/>
            <a:ext cx="1593981" cy="22135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26339" y="4754050"/>
            <a:ext cx="255628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b="1" dirty="0" smtClean="0"/>
              <a:t>“a </a:t>
            </a:r>
            <a:r>
              <a:rPr lang="en-AU" sz="1400" b="1" dirty="0"/>
              <a:t>waste of public transport funds as it was unlikely to reveal anything startling</a:t>
            </a:r>
            <a:r>
              <a:rPr lang="en-AU" sz="1400" b="1" dirty="0" smtClean="0"/>
              <a:t>.”</a:t>
            </a:r>
          </a:p>
          <a:p>
            <a:r>
              <a:rPr lang="en-AU" sz="1400" dirty="0" smtClean="0"/>
              <a:t>PTUA</a:t>
            </a:r>
            <a:endParaRPr lang="en-AU" sz="1400" dirty="0"/>
          </a:p>
        </p:txBody>
      </p:sp>
      <p:sp>
        <p:nvSpPr>
          <p:cNvPr id="9" name="Rectangle 8"/>
          <p:cNvSpPr/>
          <p:nvPr/>
        </p:nvSpPr>
        <p:spPr>
          <a:xfrm>
            <a:off x="5482754" y="4753102"/>
            <a:ext cx="344761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200" dirty="0" smtClean="0"/>
              <a:t>“[The Minister] </a:t>
            </a:r>
            <a:r>
              <a:rPr lang="en-AU" sz="1200" b="1" dirty="0" smtClean="0"/>
              <a:t>has </a:t>
            </a:r>
            <a:r>
              <a:rPr lang="en-AU" sz="1200" b="1" dirty="0"/>
              <a:t>made a lot of dopey and bizarre decisions, but spending over $100,000 of taxpayers' money to 'understand the psychology a fare evaders' has got to be close to the top of the list</a:t>
            </a:r>
            <a:r>
              <a:rPr lang="en-AU" sz="1200" b="1" dirty="0" smtClean="0"/>
              <a:t>,“</a:t>
            </a:r>
          </a:p>
          <a:p>
            <a:r>
              <a:rPr lang="en-AU" sz="1200" dirty="0" smtClean="0"/>
              <a:t>OPPOSITION TRANSPORT SPOKESPERSON</a:t>
            </a:r>
            <a:endParaRPr lang="en-AU" sz="12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26" y="624134"/>
            <a:ext cx="6434874" cy="4102616"/>
          </a:xfrm>
          <a:prstGeom prst="rect">
            <a:avLst/>
          </a:prstGeom>
        </p:spPr>
      </p:pic>
      <p:sp>
        <p:nvSpPr>
          <p:cNvPr id="1038" name="Rectangle 1037"/>
          <p:cNvSpPr/>
          <p:nvPr/>
        </p:nvSpPr>
        <p:spPr>
          <a:xfrm>
            <a:off x="6410065" y="765907"/>
            <a:ext cx="2952767" cy="3712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Rectangle 72"/>
          <p:cNvSpPr/>
          <p:nvPr/>
        </p:nvSpPr>
        <p:spPr>
          <a:xfrm>
            <a:off x="6697784" y="918306"/>
            <a:ext cx="2817447" cy="3808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Right Arrow 73"/>
          <p:cNvSpPr/>
          <p:nvPr/>
        </p:nvSpPr>
        <p:spPr bwMode="auto">
          <a:xfrm rot="5400000">
            <a:off x="3489783" y="1224122"/>
            <a:ext cx="1247354" cy="917079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14% fare evasion</a:t>
            </a:r>
            <a:endParaRPr kumimoji="0" lang="en-A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Right Arrow 74"/>
          <p:cNvSpPr/>
          <p:nvPr/>
        </p:nvSpPr>
        <p:spPr bwMode="auto">
          <a:xfrm rot="5400000">
            <a:off x="5178629" y="1630690"/>
            <a:ext cx="2392022" cy="611386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20% fare evasion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342982" y="1641685"/>
            <a:ext cx="2741662" cy="2414908"/>
            <a:chOff x="3123042" y="2651112"/>
            <a:chExt cx="2741662" cy="2414908"/>
          </a:xfrm>
        </p:grpSpPr>
        <p:sp>
          <p:nvSpPr>
            <p:cNvPr id="78" name="TextBox 77"/>
            <p:cNvSpPr txBox="1"/>
            <p:nvPr/>
          </p:nvSpPr>
          <p:spPr>
            <a:xfrm>
              <a:off x="3645379" y="2651112"/>
              <a:ext cx="1906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Age Newspaper: </a:t>
              </a:r>
              <a:br>
                <a:rPr lang="en-US" dirty="0" smtClean="0"/>
              </a:br>
              <a:r>
                <a:rPr lang="en-US" dirty="0" smtClean="0"/>
                <a:t>October 3, 2011</a:t>
              </a:r>
              <a:endParaRPr lang="en-US" dirty="0"/>
            </a:p>
          </p:txBody>
        </p:sp>
        <p:sp>
          <p:nvSpPr>
            <p:cNvPr id="79" name="Right Arrow 78"/>
            <p:cNvSpPr/>
            <p:nvPr/>
          </p:nvSpPr>
          <p:spPr bwMode="auto">
            <a:xfrm rot="12113859">
              <a:off x="3123042" y="4042502"/>
              <a:ext cx="911813" cy="62025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6"/>
            <a:srcRect b="52915"/>
            <a:stretch/>
          </p:blipFill>
          <p:spPr>
            <a:xfrm>
              <a:off x="3645379" y="3321418"/>
              <a:ext cx="2219325" cy="17446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1" name="Down Arrow 80"/>
          <p:cNvSpPr/>
          <p:nvPr/>
        </p:nvSpPr>
        <p:spPr>
          <a:xfrm rot="10800000">
            <a:off x="6172524" y="3277975"/>
            <a:ext cx="417187" cy="9176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TextBox 81"/>
          <p:cNvSpPr txBox="1"/>
          <p:nvPr/>
        </p:nvSpPr>
        <p:spPr>
          <a:xfrm>
            <a:off x="5475387" y="4171453"/>
            <a:ext cx="215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PTRG Fare Psychology Study</a:t>
            </a:r>
            <a:endParaRPr lang="en-AU" sz="1200" b="1" dirty="0"/>
          </a:p>
        </p:txBody>
      </p:sp>
      <p:sp>
        <p:nvSpPr>
          <p:cNvPr id="1039" name="TextBox 1038"/>
          <p:cNvSpPr txBox="1"/>
          <p:nvPr/>
        </p:nvSpPr>
        <p:spPr>
          <a:xfrm>
            <a:off x="4829818" y="2320834"/>
            <a:ext cx="65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Tram</a:t>
            </a:r>
            <a:endParaRPr lang="en-AU" dirty="0"/>
          </a:p>
        </p:txBody>
      </p:sp>
      <p:sp>
        <p:nvSpPr>
          <p:cNvPr id="84" name="TextBox 83"/>
          <p:cNvSpPr txBox="1"/>
          <p:nvPr/>
        </p:nvSpPr>
        <p:spPr>
          <a:xfrm>
            <a:off x="5237235" y="126926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Bus</a:t>
            </a:r>
            <a:endParaRPr lang="en-AU" dirty="0"/>
          </a:p>
        </p:txBody>
      </p:sp>
      <p:sp>
        <p:nvSpPr>
          <p:cNvPr id="85" name="TextBox 84"/>
          <p:cNvSpPr txBox="1"/>
          <p:nvPr/>
        </p:nvSpPr>
        <p:spPr>
          <a:xfrm>
            <a:off x="4986692" y="159296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Rail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8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896"/>
            <a:ext cx="9144000" cy="611187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Findings; Insights</a:t>
            </a:r>
            <a:endParaRPr lang="en-AU" sz="2400" b="1" dirty="0">
              <a:latin typeface="Arial Narrow"/>
              <a:cs typeface="Arial Narrow"/>
            </a:endParaRPr>
          </a:p>
        </p:txBody>
      </p:sp>
      <p:pic>
        <p:nvPicPr>
          <p:cNvPr id="8" name="1507940118923-hysdc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17" y="1046748"/>
            <a:ext cx="8534888" cy="4800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0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914"/>
            <a:ext cx="9144000" cy="611187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IMPACT</a:t>
            </a:r>
            <a:endParaRPr lang="en-AU" sz="2400" b="1" dirty="0">
              <a:latin typeface="Arial Narrow"/>
              <a:cs typeface="Arial Narro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23"/>
            <a:ext cx="7380312" cy="47053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059832" y="1089626"/>
            <a:ext cx="1692188" cy="4140459"/>
          </a:xfrm>
          <a:prstGeom prst="rect">
            <a:avLst/>
          </a:prstGeom>
          <a:solidFill>
            <a:srgbClr val="FBC05A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>
                  <a:alpha val="44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168660" y="1745189"/>
            <a:ext cx="1893912" cy="611386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14% fare evasion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2590184" y="2123230"/>
            <a:ext cx="2649997" cy="611386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20% fare evasion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1665" y="5038235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00" dirty="0" smtClean="0"/>
              <a:t>Source: Public Transport Victoria</a:t>
            </a:r>
            <a:r>
              <a:rPr lang="en-AU" sz="1000" i="1" dirty="0" smtClean="0"/>
              <a:t> Victorian Official Fare Compliance Series May 2015</a:t>
            </a:r>
            <a:endParaRPr lang="en-AU" sz="10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228184" y="1773702"/>
            <a:ext cx="792088" cy="252028"/>
          </a:xfrm>
          <a:prstGeom prst="rect">
            <a:avLst/>
          </a:prstGeom>
          <a:noFill/>
          <a:ln w="41275" cap="flat" cmpd="sng" algn="ctr">
            <a:solidFill>
              <a:srgbClr val="0EB5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5649403" y="1200922"/>
            <a:ext cx="852434" cy="62984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6%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40052" y="2077299"/>
            <a:ext cx="3924436" cy="2936763"/>
            <a:chOff x="5040052" y="2904505"/>
            <a:chExt cx="3924436" cy="29367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-1" r="55" b="85930"/>
            <a:stretch/>
          </p:blipFill>
          <p:spPr>
            <a:xfrm>
              <a:off x="5040052" y="4077072"/>
              <a:ext cx="3924436" cy="1764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Right Arrow 22"/>
            <p:cNvSpPr/>
            <p:nvPr/>
          </p:nvSpPr>
          <p:spPr bwMode="auto">
            <a:xfrm rot="16200000">
              <a:off x="5455563" y="3114087"/>
              <a:ext cx="1185683" cy="76652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6062" y="3717032"/>
              <a:ext cx="3188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Age Newspaper: January 2, 2015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35303" y="3821169"/>
            <a:ext cx="3273449" cy="2258212"/>
            <a:chOff x="3635303" y="3821169"/>
            <a:chExt cx="3273449" cy="2258212"/>
          </a:xfrm>
        </p:grpSpPr>
        <p:sp>
          <p:nvSpPr>
            <p:cNvPr id="26" name="Down Arrow 25"/>
            <p:cNvSpPr/>
            <p:nvPr/>
          </p:nvSpPr>
          <p:spPr>
            <a:xfrm rot="10800000">
              <a:off x="3635303" y="3821169"/>
              <a:ext cx="728581" cy="2210363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02214" y="5710049"/>
              <a:ext cx="2806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PTRG Fare Psychology Study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2996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914"/>
            <a:ext cx="9144000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IMPACT – Over $105mp.a. in savings in Australia ; much larger in overseas cities</a:t>
            </a:r>
          </a:p>
        </p:txBody>
      </p:sp>
      <p:pic>
        <p:nvPicPr>
          <p:cNvPr id="4" name="Picture 2" descr="http://cdn.theatlanticcities.com/img/upload/2011/12/06/3819484339_1cf1a2ff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6" y="921703"/>
            <a:ext cx="17281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encrypted-tbn1.gstatic.com/images?q=tbn:ANd9GcQWxR9BeVU2xcbJkt3yDlkOybw8cxfT_YvoC4MNdNl9wS565Ivk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5" y="2815031"/>
            <a:ext cx="2619375" cy="174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130071" y="1012764"/>
          <a:ext cx="5545617" cy="3604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8754" y="4663516"/>
            <a:ext cx="3916087" cy="1200329"/>
            <a:chOff x="58754" y="4956478"/>
            <a:chExt cx="8373450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678613" y="4956478"/>
              <a:ext cx="7753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AU" b="1" dirty="0" smtClean="0"/>
                <a:t>IMPACT - Large improvement in revenue protection ~$105M p.a. savings in Melbourne and Sydney since 2015; more reductions internationally</a:t>
              </a:r>
              <a:endParaRPr lang="en-AU" b="1" dirty="0"/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58754" y="5224298"/>
              <a:ext cx="619858" cy="480021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17386" y="4636083"/>
            <a:ext cx="5326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Research Awards: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smtClean="0"/>
              <a:t>2016 - Best Research Paper – World Conference on Transport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smtClean="0"/>
              <a:t>2017 - ARRB Inaugural Research Impact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smtClean="0"/>
              <a:t>2017 - Vice Chancellors Award for Research Impact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422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 bwMode="auto">
          <a:xfrm>
            <a:off x="4684139" y="4610933"/>
            <a:ext cx="4356344" cy="1190445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80"/>
            <a:ext cx="9016318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Key Finding: most fare loss is a few frequent users..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845319"/>
              </p:ext>
            </p:extLst>
          </p:nvPr>
        </p:nvGraphicFramePr>
        <p:xfrm>
          <a:off x="127681" y="1351007"/>
          <a:ext cx="6405003" cy="3012911"/>
        </p:xfrm>
        <a:graphic>
          <a:graphicData uri="http://schemas.openxmlformats.org/drawingml/2006/table">
            <a:tbl>
              <a:tblPr/>
              <a:tblGrid>
                <a:gridCol w="902698"/>
                <a:gridCol w="103598"/>
                <a:gridCol w="497847"/>
                <a:gridCol w="594341"/>
                <a:gridCol w="525817"/>
                <a:gridCol w="539801"/>
                <a:gridCol w="520222"/>
                <a:gridCol w="595040"/>
                <a:gridCol w="495050"/>
                <a:gridCol w="495749"/>
                <a:gridCol w="504140"/>
                <a:gridCol w="630700"/>
              </a:tblGrid>
              <a:tr h="358680">
                <a:tc gridSpan="2">
                  <a:txBody>
                    <a:bodyPr/>
                    <a:lstStyle/>
                    <a:p>
                      <a:endParaRPr lang="en-A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Estimated Fare Evasion Trips Made by People in Each Evasion Frequency Group (M p.a.)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623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Estimated Share of Trips Involving Evasion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6-7 days a week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days a week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3-4 days a week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1-2 days a week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 monthly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Less often 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Trips (M)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Share of Total Travel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Share of Evasion Trips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Always 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100.0%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 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2.9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4.1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3586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Almost Always 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95.0%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 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4.6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5.8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9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Mostly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75.0%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3.7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0.6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7.9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1.5%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9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Regularly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37.5%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0.7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0.8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2.3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9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Occasionally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12.5%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2.8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4.8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0.9%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93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Rarely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0.6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7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Never 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0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Sub-Total: Fare Evasion Trips (M p.a.)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3.8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15.4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5.2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0.1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26.2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5.1%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en-A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74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Share of Total Evasion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14.3%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58.7%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19.9%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5.4%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0.3%</a:t>
                      </a:r>
                      <a:endParaRPr lang="en-A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A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Right Brace 22"/>
          <p:cNvSpPr/>
          <p:nvPr/>
        </p:nvSpPr>
        <p:spPr bwMode="auto">
          <a:xfrm>
            <a:off x="6598198" y="2386967"/>
            <a:ext cx="241540" cy="65810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4387" y="2118897"/>
            <a:ext cx="24151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600" b="1" u="sng" dirty="0" smtClean="0"/>
              <a:t>Recidivists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68% of all FE trips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65,400 people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81% high frequency PT  </a:t>
            </a:r>
          </a:p>
          <a:p>
            <a:pPr algn="l"/>
            <a:r>
              <a:rPr lang="en-AU" sz="1400" dirty="0" smtClean="0"/>
              <a:t>  users</a:t>
            </a:r>
            <a:endParaRPr lang="en-AU" sz="140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5172" y="932658"/>
            <a:ext cx="64887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5.3:  Estimated Volume of Trips Made by Fare Evasion Frequency and Public Transport Trip Frequency Groups</a:t>
            </a:r>
            <a:endParaRPr kumimoji="0" lang="en-A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Brace 24"/>
          <p:cNvSpPr/>
          <p:nvPr/>
        </p:nvSpPr>
        <p:spPr bwMode="auto">
          <a:xfrm rot="5400000">
            <a:off x="2067672" y="4057122"/>
            <a:ext cx="270129" cy="97647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159" y="4697961"/>
            <a:ext cx="42203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600" b="1" dirty="0" smtClean="0"/>
              <a:t>High Frequency Users who Fare Evade  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73% of all FE trips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285,900 people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/>
              <a:t> 75% Recidivists</a:t>
            </a:r>
            <a:endParaRPr lang="en-A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791808" y="4715561"/>
            <a:ext cx="42378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600" b="1" dirty="0" smtClean="0">
                <a:solidFill>
                  <a:schemeClr val="bg1"/>
                </a:solidFill>
              </a:rPr>
              <a:t>All Fare Evaders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>
                <a:solidFill>
                  <a:schemeClr val="bg1"/>
                </a:solidFill>
              </a:rPr>
              <a:t> 822,200 people (20.6% of Melbourne population)</a:t>
            </a:r>
          </a:p>
          <a:p>
            <a:pPr algn="l">
              <a:buFont typeface="Arial" pitchFamily="34" charset="0"/>
              <a:buChar char="•"/>
            </a:pPr>
            <a:r>
              <a:rPr lang="en-AU" sz="1400" dirty="0" smtClean="0">
                <a:solidFill>
                  <a:schemeClr val="bg1"/>
                </a:solidFill>
              </a:rPr>
              <a:t> 71% (580,000 people) a one off occurrence never </a:t>
            </a:r>
          </a:p>
          <a:p>
            <a:pPr algn="l"/>
            <a:r>
              <a:rPr lang="en-AU" sz="1400" dirty="0" smtClean="0">
                <a:solidFill>
                  <a:schemeClr val="bg1"/>
                </a:solidFill>
              </a:rPr>
              <a:t>  to be repeated</a:t>
            </a:r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14755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…”recidivists” contrast with accidental evaders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07695"/>
              </p:ext>
            </p:extLst>
          </p:nvPr>
        </p:nvGraphicFramePr>
        <p:xfrm>
          <a:off x="377047" y="1301269"/>
          <a:ext cx="7948247" cy="3970020"/>
        </p:xfrm>
        <a:graphic>
          <a:graphicData uri="http://schemas.openxmlformats.org/drawingml/2006/table">
            <a:tbl>
              <a:tblPr/>
              <a:tblGrid>
                <a:gridCol w="1804602"/>
                <a:gridCol w="1135710"/>
                <a:gridCol w="1658679"/>
                <a:gridCol w="162560"/>
                <a:gridCol w="1602444"/>
                <a:gridCol w="1584252"/>
              </a:tblGrid>
              <a:tr h="25527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latin typeface="Times New Roman"/>
                          <a:ea typeface="Times New Roman"/>
                          <a:cs typeface="Times New Roman"/>
                        </a:rPr>
                        <a:t>Measure</a:t>
                      </a: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latin typeface="Times New Roman"/>
                          <a:ea typeface="Times New Roman"/>
                          <a:cs typeface="Times New Roman"/>
                        </a:rPr>
                        <a:t>Fare Evader Type</a:t>
                      </a: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latin typeface="Times New Roman"/>
                          <a:ea typeface="Times New Roman"/>
                          <a:cs typeface="Times New Roman"/>
                        </a:rPr>
                        <a:t>Recidivists</a:t>
                      </a: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1" dirty="0">
                          <a:latin typeface="Times New Roman"/>
                          <a:ea typeface="Times New Roman"/>
                          <a:cs typeface="Times New Roman"/>
                        </a:rPr>
                        <a:t>Meant to pay, accident, one off</a:t>
                      </a: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Deliberate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Unintentional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Share of people fare evading at least once p.a.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70%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41.0%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44.0%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Share of revenue lost/fare evasion trips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68%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77.4%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Estimated Value of Revenue Lost p.a.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$54M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$4M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$47.8M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$9.6M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Number of People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65,400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580,000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702,240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1,388,520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Share of Melbourne population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1.6%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14.5%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34.8%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Lost Revenue per person p.a.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>
                          <a:latin typeface="Times New Roman"/>
                          <a:ea typeface="Times New Roman"/>
                          <a:cs typeface="Times New Roman"/>
                        </a:rPr>
                        <a:t>$826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>
                          <a:latin typeface="Times New Roman"/>
                          <a:ea typeface="Times New Roman"/>
                          <a:cs typeface="Times New Roman"/>
                        </a:rPr>
                        <a:t>$6.90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$68.00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$6.90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6433" name="Rectangle 1"/>
          <p:cNvSpPr>
            <a:spLocks noChangeArrowheads="1"/>
          </p:cNvSpPr>
          <p:nvPr/>
        </p:nvSpPr>
        <p:spPr bwMode="auto">
          <a:xfrm>
            <a:off x="3805035" y="984600"/>
            <a:ext cx="235352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Contrasting Fare Evader Metrics</a:t>
            </a:r>
            <a:endParaRPr kumimoji="0" lang="en-A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787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04" y="2871496"/>
            <a:ext cx="2969027" cy="443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95" y="-511097"/>
            <a:ext cx="2960716" cy="400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94" y="1236806"/>
            <a:ext cx="8027587" cy="1470025"/>
          </a:xfrm>
        </p:spPr>
        <p:txBody>
          <a:bodyPr anchor="t"/>
          <a:lstStyle/>
          <a:p>
            <a:r>
              <a:rPr lang="en-US" dirty="0" smtClean="0"/>
              <a:t>PTRG Overview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HOT COLLABORATION TOPICS</a:t>
            </a:r>
            <a:br>
              <a:rPr lang="en-US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dirty="0" smtClean="0"/>
              <a:t>1. </a:t>
            </a:r>
            <a:r>
              <a:rPr lang="en-US" dirty="0" err="1" smtClean="0"/>
              <a:t>Optimising</a:t>
            </a:r>
            <a:r>
              <a:rPr lang="en-US" dirty="0" smtClean="0"/>
              <a:t> </a:t>
            </a:r>
            <a:r>
              <a:rPr lang="en-US" dirty="0"/>
              <a:t>Revenue </a:t>
            </a:r>
            <a:r>
              <a:rPr lang="en-US" dirty="0" smtClean="0"/>
              <a:t>Protection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Managing Transport Disruption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Equity &amp; On-Demand/Shared Mobility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123" y="1236806"/>
            <a:ext cx="4544017" cy="545331"/>
          </a:xfrm>
          <a:prstGeom prst="rect">
            <a:avLst/>
          </a:prstGeom>
          <a:noFill/>
          <a:ln w="19050">
            <a:solidFill>
              <a:srgbClr val="005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6625244" y="3956858"/>
            <a:ext cx="257694" cy="2992582"/>
          </a:xfrm>
          <a:custGeom>
            <a:avLst/>
            <a:gdLst>
              <a:gd name="connsiteX0" fmla="*/ 0 w 257694"/>
              <a:gd name="connsiteY0" fmla="*/ 0 h 2992582"/>
              <a:gd name="connsiteX1" fmla="*/ 257694 w 257694"/>
              <a:gd name="connsiteY1" fmla="*/ 2984269 h 2992582"/>
              <a:gd name="connsiteX2" fmla="*/ 0 w 257694"/>
              <a:gd name="connsiteY2" fmla="*/ 2992582 h 2992582"/>
              <a:gd name="connsiteX3" fmla="*/ 0 w 257694"/>
              <a:gd name="connsiteY3" fmla="*/ 0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94" h="2992582">
                <a:moveTo>
                  <a:pt x="0" y="0"/>
                </a:moveTo>
                <a:lnTo>
                  <a:pt x="257694" y="2984269"/>
                </a:lnTo>
                <a:lnTo>
                  <a:pt x="0" y="2992582"/>
                </a:lnTo>
                <a:cubicBezTo>
                  <a:pt x="2771" y="1997826"/>
                  <a:pt x="5541" y="1003069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/>
        </p:nvSpPr>
        <p:spPr>
          <a:xfrm>
            <a:off x="7739149" y="3998422"/>
            <a:ext cx="266007" cy="2951018"/>
          </a:xfrm>
          <a:custGeom>
            <a:avLst/>
            <a:gdLst>
              <a:gd name="connsiteX0" fmla="*/ 266007 w 266007"/>
              <a:gd name="connsiteY0" fmla="*/ 0 h 2951018"/>
              <a:gd name="connsiteX1" fmla="*/ 257695 w 266007"/>
              <a:gd name="connsiteY1" fmla="*/ 2951018 h 2951018"/>
              <a:gd name="connsiteX2" fmla="*/ 0 w 266007"/>
              <a:gd name="connsiteY2" fmla="*/ 2951018 h 2951018"/>
              <a:gd name="connsiteX3" fmla="*/ 266007 w 266007"/>
              <a:gd name="connsiteY3" fmla="*/ 0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" h="2951018">
                <a:moveTo>
                  <a:pt x="266007" y="0"/>
                </a:moveTo>
                <a:cubicBezTo>
                  <a:pt x="263236" y="983673"/>
                  <a:pt x="260466" y="1967345"/>
                  <a:pt x="257695" y="2951018"/>
                </a:cubicBezTo>
                <a:lnTo>
                  <a:pt x="0" y="2951018"/>
                </a:lnTo>
                <a:lnTo>
                  <a:pt x="266007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/>
        </p:nvSpPr>
        <p:spPr>
          <a:xfrm>
            <a:off x="7107382" y="-99753"/>
            <a:ext cx="407323" cy="2402378"/>
          </a:xfrm>
          <a:custGeom>
            <a:avLst/>
            <a:gdLst>
              <a:gd name="connsiteX0" fmla="*/ 0 w 407323"/>
              <a:gd name="connsiteY0" fmla="*/ 0 h 2402378"/>
              <a:gd name="connsiteX1" fmla="*/ 207818 w 407323"/>
              <a:gd name="connsiteY1" fmla="*/ 2402378 h 2402378"/>
              <a:gd name="connsiteX2" fmla="*/ 407323 w 407323"/>
              <a:gd name="connsiteY2" fmla="*/ 8313 h 2402378"/>
              <a:gd name="connsiteX3" fmla="*/ 0 w 407323"/>
              <a:gd name="connsiteY3" fmla="*/ 0 h 24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" h="2402378">
                <a:moveTo>
                  <a:pt x="0" y="0"/>
                </a:moveTo>
                <a:lnTo>
                  <a:pt x="207818" y="2402378"/>
                </a:lnTo>
                <a:lnTo>
                  <a:pt x="407323" y="831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859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829"/>
            <a:ext cx="9144000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Deliberate FE is driven by (</a:t>
            </a:r>
            <a:r>
              <a:rPr lang="en-AU" sz="2400" b="1" dirty="0" err="1">
                <a:latin typeface="Arial Narrow"/>
                <a:cs typeface="Arial Narrow"/>
              </a:rPr>
              <a:t>dis</a:t>
            </a:r>
            <a:r>
              <a:rPr lang="en-AU" sz="2400" b="1" dirty="0">
                <a:latin typeface="Arial Narrow"/>
                <a:cs typeface="Arial Narrow"/>
              </a:rPr>
              <a:t>)honesty, (weak) perceived control and permissive views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89" y="1009115"/>
            <a:ext cx="6236898" cy="417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452557" y="983152"/>
            <a:ext cx="2550539" cy="4286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ctr" anchorCtr="1"/>
          <a:lstStyle/>
          <a:p>
            <a:pPr eaLnBrk="0" hangingPunct="0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Key Points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452557" y="1487977"/>
            <a:ext cx="2550539" cy="38305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(</a:t>
            </a:r>
            <a:r>
              <a:rPr lang="en-AU" sz="1300" b="1" dirty="0" err="1" smtClean="0">
                <a:solidFill>
                  <a:srgbClr val="00528B"/>
                </a:solidFill>
                <a:latin typeface="Arial" charset="0"/>
              </a:rPr>
              <a:t>dis</a:t>
            </a: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) honesty a critical driver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Ease of evasion next followed by permissive attitudes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(</a:t>
            </a:r>
            <a:r>
              <a:rPr lang="en-AU" sz="1300" b="1" dirty="0" err="1" smtClean="0">
                <a:solidFill>
                  <a:srgbClr val="00528B"/>
                </a:solidFill>
                <a:latin typeface="Arial" charset="0"/>
              </a:rPr>
              <a:t>dis</a:t>
            </a: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) honesty and Permissive attitudes linked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View PT is provided for commercial (profit) motives affects permissive views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Negative </a:t>
            </a:r>
            <a:r>
              <a:rPr lang="en-AU" sz="1300" b="1" dirty="0" err="1" smtClean="0">
                <a:solidFill>
                  <a:srgbClr val="00528B"/>
                </a:solidFill>
                <a:latin typeface="Arial" charset="0"/>
              </a:rPr>
              <a:t>Servicescape</a:t>
            </a: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 views not a direct driver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Personality factors a secondary issue</a:t>
            </a:r>
            <a:endParaRPr lang="en-AU" sz="1300" b="1" dirty="0">
              <a:solidFill>
                <a:srgbClr val="00528B"/>
              </a:solidFill>
              <a:latin typeface="Arial" charset="0"/>
            </a:endParaRP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endParaRPr lang="en-AU" sz="1300" b="1" dirty="0">
              <a:solidFill>
                <a:srgbClr val="00528B"/>
              </a:solidFill>
              <a:latin typeface="Arial" charset="0"/>
            </a:endParaRPr>
          </a:p>
          <a:p>
            <a:pPr marL="898525" lvl="1" indent="-342900" algn="l">
              <a:spcBef>
                <a:spcPct val="20000"/>
              </a:spcBef>
              <a:buFontTx/>
              <a:buChar char="•"/>
              <a:defRPr/>
            </a:pPr>
            <a:endParaRPr lang="en-US" sz="1300" b="1" dirty="0">
              <a:solidFill>
                <a:srgbClr val="00528B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80892" y="2949128"/>
            <a:ext cx="1708030" cy="100929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DELIBERATE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Fare Evasion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likelihood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11013"/>
            <a:ext cx="8608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Source: Currie </a:t>
            </a:r>
            <a:r>
              <a:rPr lang="en-US" sz="11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G and </a:t>
            </a:r>
            <a:r>
              <a:rPr lang="en-US" sz="1100" dirty="0" err="1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Delbosc</a:t>
            </a:r>
            <a:r>
              <a:rPr lang="en-US" sz="11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 A (2017) ‘An Empirical Model for the Psychology of Deliberate and Unintentional Fare Evasion’  TRANSPORT POLICY  Volume 54, February 2017, Pages 21–29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4854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98" y="1845709"/>
            <a:ext cx="6218789" cy="334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460"/>
            <a:ext cx="8747185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Accidental FE is driven by (</a:t>
            </a:r>
            <a:r>
              <a:rPr lang="en-AU" sz="2400" b="1" dirty="0" err="1">
                <a:latin typeface="Arial Narrow"/>
                <a:cs typeface="Arial Narrow"/>
              </a:rPr>
              <a:t>dis</a:t>
            </a:r>
            <a:r>
              <a:rPr lang="en-AU" sz="2400" b="1" dirty="0">
                <a:latin typeface="Arial Narrow"/>
                <a:cs typeface="Arial Narrow"/>
              </a:rPr>
              <a:t>)honesty permissive views and (poor) ticketing competence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452557" y="975328"/>
            <a:ext cx="2550539" cy="4286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ctr" anchorCtr="1"/>
          <a:lstStyle/>
          <a:p>
            <a:pPr eaLnBrk="0" hangingPunct="0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Key Points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452557" y="1480153"/>
            <a:ext cx="2550539" cy="38305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(</a:t>
            </a:r>
            <a:r>
              <a:rPr lang="en-AU" sz="1300" b="1" dirty="0" err="1" smtClean="0">
                <a:solidFill>
                  <a:srgbClr val="00528B"/>
                </a:solidFill>
                <a:latin typeface="Arial" charset="0"/>
              </a:rPr>
              <a:t>dis</a:t>
            </a: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) honesty a main driver followed by permissive attitudes then ticketing competence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Ease of evasion is not an issue since evasion is accidental/ unintended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Ticketing competence a valuable concept in understanding accidental fare evasion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endParaRPr lang="en-AU" sz="1300" b="1" dirty="0">
              <a:solidFill>
                <a:srgbClr val="00528B"/>
              </a:solidFill>
              <a:latin typeface="Arial" charset="0"/>
            </a:endParaRPr>
          </a:p>
          <a:p>
            <a:pPr marL="898525" lvl="1" indent="-342900" algn="l">
              <a:spcBef>
                <a:spcPct val="20000"/>
              </a:spcBef>
              <a:buFontTx/>
              <a:buChar char="•"/>
              <a:defRPr/>
            </a:pPr>
            <a:endParaRPr lang="en-US" sz="1300" b="1" dirty="0">
              <a:solidFill>
                <a:srgbClr val="00528B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80892" y="2941304"/>
            <a:ext cx="1708030" cy="1009291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UNINTENTIONAL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Fare Evasion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likelihood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711013"/>
            <a:ext cx="86086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Source: Currie </a:t>
            </a:r>
            <a:r>
              <a:rPr lang="en-US" sz="11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G and </a:t>
            </a:r>
            <a:r>
              <a:rPr lang="en-US" sz="1100" dirty="0" err="1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Delbosc</a:t>
            </a:r>
            <a:r>
              <a:rPr lang="en-US" sz="11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 A (2017) ‘An Empirical Model for the Psychology of Deliberate and Unintentional Fare Evasion’  TRANSPORT POLICY  Volume 54, February 2017, Pages 21–29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2187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9116"/>
            <a:ext cx="9144000" cy="510825"/>
          </a:xfrm>
        </p:spPr>
        <p:txBody>
          <a:bodyPr/>
          <a:lstStyle/>
          <a:p>
            <a:r>
              <a:rPr lang="en-AU" b="1" dirty="0" smtClean="0"/>
              <a:t>Research Collaboration Ideas – Sensitivity of </a:t>
            </a:r>
            <a:r>
              <a:rPr lang="en-AU" b="1" dirty="0"/>
              <a:t>f</a:t>
            </a:r>
            <a:r>
              <a:rPr lang="en-AU" b="1" dirty="0" smtClean="0"/>
              <a:t>are evasion rates to ticket checking</a:t>
            </a:r>
            <a:endParaRPr lang="en-AU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10993" y="1404582"/>
            <a:ext cx="2550539" cy="4286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ctr" anchorCtr="1"/>
          <a:lstStyle/>
          <a:p>
            <a:pPr eaLnBrk="0" hangingPunct="0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Key Points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10993" y="1909407"/>
            <a:ext cx="2550539" cy="2699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Doubling ticket </a:t>
            </a:r>
            <a:r>
              <a:rPr lang="en-AU" sz="1300" b="1" u="sng" dirty="0" smtClean="0">
                <a:solidFill>
                  <a:srgbClr val="FF0000"/>
                </a:solidFill>
                <a:latin typeface="Arial" charset="0"/>
              </a:rPr>
              <a:t>inspection rate from 1.31% (average rate in 2011) </a:t>
            </a: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to 2.62% would act to reduce fare evasion on trams from 18.13% to 12.26%.  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doubling rates acts to reduce fare evasion rates by about a third.  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300" b="1" dirty="0" smtClean="0">
                <a:solidFill>
                  <a:srgbClr val="00528B"/>
                </a:solidFill>
                <a:latin typeface="Arial" charset="0"/>
              </a:rPr>
              <a:t>Implies an elasticity of about -0.32</a:t>
            </a:r>
            <a:endParaRPr lang="en-AU" sz="1300" b="1" dirty="0">
              <a:solidFill>
                <a:srgbClr val="00528B"/>
              </a:solidFill>
              <a:latin typeface="Arial" charset="0"/>
            </a:endParaRPr>
          </a:p>
          <a:p>
            <a:pPr marL="898525" lvl="1" indent="-342900" algn="l">
              <a:spcBef>
                <a:spcPct val="20000"/>
              </a:spcBef>
              <a:buFontTx/>
              <a:buChar char="•"/>
              <a:defRPr/>
            </a:pPr>
            <a:endParaRPr lang="en-US" sz="1300" b="1" dirty="0">
              <a:solidFill>
                <a:srgbClr val="00528B"/>
              </a:solidFill>
              <a:latin typeface="Arial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564243"/>
              </p:ext>
            </p:extLst>
          </p:nvPr>
        </p:nvGraphicFramePr>
        <p:xfrm>
          <a:off x="109416" y="992554"/>
          <a:ext cx="6197599" cy="493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1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04" y="2871496"/>
            <a:ext cx="2969027" cy="443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95" y="-511097"/>
            <a:ext cx="2960716" cy="400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94" y="1236806"/>
            <a:ext cx="8027587" cy="1470025"/>
          </a:xfrm>
        </p:spPr>
        <p:txBody>
          <a:bodyPr anchor="t"/>
          <a:lstStyle/>
          <a:p>
            <a:r>
              <a:rPr lang="en-US" dirty="0" smtClean="0"/>
              <a:t>PTRG Overview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HOT COLLABORATION TOPICS</a:t>
            </a:r>
            <a:br>
              <a:rPr lang="en-US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dirty="0" smtClean="0"/>
              <a:t>1. </a:t>
            </a:r>
            <a:r>
              <a:rPr lang="en-US" dirty="0" err="1" smtClean="0"/>
              <a:t>Optimising</a:t>
            </a:r>
            <a:r>
              <a:rPr lang="en-US" dirty="0" smtClean="0"/>
              <a:t> </a:t>
            </a:r>
            <a:r>
              <a:rPr lang="en-US" dirty="0"/>
              <a:t>Revenue </a:t>
            </a:r>
            <a:r>
              <a:rPr lang="en-US" dirty="0" smtClean="0"/>
              <a:t>Protection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Managing Transport Disruption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Equity &amp; On-Demand/Shared Mobility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8692" y="3574569"/>
            <a:ext cx="5437368" cy="545331"/>
          </a:xfrm>
          <a:prstGeom prst="rect">
            <a:avLst/>
          </a:prstGeom>
          <a:noFill/>
          <a:ln w="19050">
            <a:solidFill>
              <a:srgbClr val="005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6625244" y="3956858"/>
            <a:ext cx="257694" cy="2992582"/>
          </a:xfrm>
          <a:custGeom>
            <a:avLst/>
            <a:gdLst>
              <a:gd name="connsiteX0" fmla="*/ 0 w 257694"/>
              <a:gd name="connsiteY0" fmla="*/ 0 h 2992582"/>
              <a:gd name="connsiteX1" fmla="*/ 257694 w 257694"/>
              <a:gd name="connsiteY1" fmla="*/ 2984269 h 2992582"/>
              <a:gd name="connsiteX2" fmla="*/ 0 w 257694"/>
              <a:gd name="connsiteY2" fmla="*/ 2992582 h 2992582"/>
              <a:gd name="connsiteX3" fmla="*/ 0 w 257694"/>
              <a:gd name="connsiteY3" fmla="*/ 0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94" h="2992582">
                <a:moveTo>
                  <a:pt x="0" y="0"/>
                </a:moveTo>
                <a:lnTo>
                  <a:pt x="257694" y="2984269"/>
                </a:lnTo>
                <a:lnTo>
                  <a:pt x="0" y="2992582"/>
                </a:lnTo>
                <a:cubicBezTo>
                  <a:pt x="2771" y="1997826"/>
                  <a:pt x="5541" y="1003069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/>
        </p:nvSpPr>
        <p:spPr>
          <a:xfrm>
            <a:off x="7739149" y="3998422"/>
            <a:ext cx="266007" cy="2951018"/>
          </a:xfrm>
          <a:custGeom>
            <a:avLst/>
            <a:gdLst>
              <a:gd name="connsiteX0" fmla="*/ 266007 w 266007"/>
              <a:gd name="connsiteY0" fmla="*/ 0 h 2951018"/>
              <a:gd name="connsiteX1" fmla="*/ 257695 w 266007"/>
              <a:gd name="connsiteY1" fmla="*/ 2951018 h 2951018"/>
              <a:gd name="connsiteX2" fmla="*/ 0 w 266007"/>
              <a:gd name="connsiteY2" fmla="*/ 2951018 h 2951018"/>
              <a:gd name="connsiteX3" fmla="*/ 266007 w 266007"/>
              <a:gd name="connsiteY3" fmla="*/ 0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" h="2951018">
                <a:moveTo>
                  <a:pt x="266007" y="0"/>
                </a:moveTo>
                <a:cubicBezTo>
                  <a:pt x="263236" y="983673"/>
                  <a:pt x="260466" y="1967345"/>
                  <a:pt x="257695" y="2951018"/>
                </a:cubicBezTo>
                <a:lnTo>
                  <a:pt x="0" y="2951018"/>
                </a:lnTo>
                <a:lnTo>
                  <a:pt x="266007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/>
        </p:nvSpPr>
        <p:spPr>
          <a:xfrm>
            <a:off x="7107382" y="-99753"/>
            <a:ext cx="407323" cy="2402378"/>
          </a:xfrm>
          <a:custGeom>
            <a:avLst/>
            <a:gdLst>
              <a:gd name="connsiteX0" fmla="*/ 0 w 407323"/>
              <a:gd name="connsiteY0" fmla="*/ 0 h 2402378"/>
              <a:gd name="connsiteX1" fmla="*/ 207818 w 407323"/>
              <a:gd name="connsiteY1" fmla="*/ 2402378 h 2402378"/>
              <a:gd name="connsiteX2" fmla="*/ 407323 w 407323"/>
              <a:gd name="connsiteY2" fmla="*/ 8313 h 2402378"/>
              <a:gd name="connsiteX3" fmla="*/ 0 w 407323"/>
              <a:gd name="connsiteY3" fmla="*/ 0 h 24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" h="2402378">
                <a:moveTo>
                  <a:pt x="0" y="0"/>
                </a:moveTo>
                <a:lnTo>
                  <a:pt x="207818" y="2402378"/>
                </a:lnTo>
                <a:lnTo>
                  <a:pt x="407323" y="831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28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5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6" y="-55305"/>
            <a:ext cx="9145386" cy="510825"/>
          </a:xfrm>
        </p:spPr>
        <p:txBody>
          <a:bodyPr/>
          <a:lstStyle/>
          <a:p>
            <a:r>
              <a:rPr lang="en-AU" b="1" dirty="0"/>
              <a:t>Monash research identified the approach used to manage PLANNED disruption in congested </a:t>
            </a:r>
            <a:r>
              <a:rPr lang="en-AU" b="1" dirty="0" smtClean="0"/>
              <a:t>summer Olympic games host cities</a:t>
            </a:r>
            <a:endParaRPr lang="en-AU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01378" y="1465738"/>
            <a:ext cx="4895850" cy="3564395"/>
          </a:xfrm>
          <a:prstGeom prst="roundRect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AU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2255975" y="3637561"/>
            <a:ext cx="1508125" cy="1314450"/>
          </a:xfrm>
          <a:prstGeom prst="rect">
            <a:avLst/>
          </a:prstGeom>
          <a:solidFill>
            <a:srgbClr val="C7F8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756061" y="2585048"/>
            <a:ext cx="423863" cy="81438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70066" y="1681761"/>
            <a:ext cx="1177925" cy="581025"/>
          </a:xfrm>
          <a:prstGeom prst="rect">
            <a:avLst/>
          </a:prstGeom>
          <a:solidFill>
            <a:srgbClr val="C7F8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dirty="0"/>
              <a:t>Transit 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Orientation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71641" y="2692998"/>
            <a:ext cx="1371600" cy="581025"/>
          </a:xfrm>
          <a:prstGeom prst="rect">
            <a:avLst/>
          </a:prstGeom>
          <a:solidFill>
            <a:srgbClr val="C7F8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dirty="0"/>
              <a:t>Demand 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Management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1391" y="2145311"/>
            <a:ext cx="1250950" cy="1633537"/>
          </a:xfrm>
          <a:prstGeom prst="rect">
            <a:avLst/>
          </a:prstGeom>
          <a:solidFill>
            <a:srgbClr val="C7F8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98024" y="3766781"/>
            <a:ext cx="1358064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dirty="0"/>
              <a:t>Lower 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Service 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Quality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Expectations</a:t>
            </a:r>
          </a:p>
        </p:txBody>
      </p:sp>
      <p:cxnSp>
        <p:nvCxnSpPr>
          <p:cNvPr id="10" name="AutoShape 16"/>
          <p:cNvCxnSpPr>
            <a:cxnSpLocks noChangeShapeType="1"/>
          </p:cNvCxnSpPr>
          <p:nvPr/>
        </p:nvCxnSpPr>
        <p:spPr bwMode="auto">
          <a:xfrm flipV="1">
            <a:off x="3346191" y="1973861"/>
            <a:ext cx="434975" cy="158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" name="AutoShape 17"/>
          <p:cNvCxnSpPr>
            <a:cxnSpLocks noChangeShapeType="1"/>
            <a:stCxn id="4" idx="3"/>
            <a:endCxn id="7" idx="2"/>
          </p:cNvCxnSpPr>
          <p:nvPr/>
        </p:nvCxnSpPr>
        <p:spPr bwMode="auto">
          <a:xfrm flipV="1">
            <a:off x="3764100" y="3274023"/>
            <a:ext cx="693341" cy="102076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2" name="AutoShape 18"/>
          <p:cNvCxnSpPr>
            <a:cxnSpLocks noChangeShapeType="1"/>
          </p:cNvCxnSpPr>
          <p:nvPr/>
        </p:nvCxnSpPr>
        <p:spPr bwMode="auto">
          <a:xfrm flipV="1">
            <a:off x="3314441" y="2985098"/>
            <a:ext cx="425450" cy="1588"/>
          </a:xfrm>
          <a:prstGeom prst="bentConnector3">
            <a:avLst>
              <a:gd name="adj1" fmla="val 49796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06166" y="2435823"/>
            <a:ext cx="1054100" cy="1069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600" dirty="0"/>
              <a:t>Maximize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Available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Transport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/>
              <a:t>Capacity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2249228" y="1686523"/>
            <a:ext cx="1085850" cy="619125"/>
          </a:xfrm>
          <a:prstGeom prst="rect">
            <a:avLst/>
          </a:prstGeom>
          <a:solidFill>
            <a:srgbClr val="C7F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0"/>
              </a:spcBef>
            </a:pPr>
            <a:r>
              <a:rPr lang="en-AU" dirty="0"/>
              <a:t>Increase</a:t>
            </a:r>
          </a:p>
          <a:p>
            <a:pPr>
              <a:spcBef>
                <a:spcPts val="0"/>
              </a:spcBef>
            </a:pPr>
            <a:r>
              <a:rPr lang="en-AU" dirty="0"/>
              <a:t>Supply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2268278" y="2524723"/>
            <a:ext cx="1085850" cy="942975"/>
          </a:xfrm>
          <a:prstGeom prst="rect">
            <a:avLst/>
          </a:prstGeom>
          <a:solidFill>
            <a:srgbClr val="C7F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0"/>
              </a:spcBef>
            </a:pPr>
            <a:r>
              <a:rPr lang="en-AU" dirty="0"/>
              <a:t>Reduce </a:t>
            </a:r>
          </a:p>
          <a:p>
            <a:pPr>
              <a:spcBef>
                <a:spcPts val="0"/>
              </a:spcBef>
            </a:pPr>
            <a:r>
              <a:rPr lang="en-AU" dirty="0"/>
              <a:t>Base</a:t>
            </a:r>
          </a:p>
          <a:p>
            <a:pPr>
              <a:spcBef>
                <a:spcPts val="0"/>
              </a:spcBef>
            </a:pPr>
            <a:r>
              <a:rPr lang="en-AU" dirty="0"/>
              <a:t>Load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483569" y="1029298"/>
            <a:ext cx="2940122" cy="32207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AU" b="1"/>
              <a:t>Olympic Transport Approach</a:t>
            </a:r>
          </a:p>
        </p:txBody>
      </p:sp>
      <p:pic>
        <p:nvPicPr>
          <p:cNvPr id="17" name="Picture 4" descr="http://118.138.37.76:8080/disp_photo.action?filename=201208041700559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8002" y="1249713"/>
            <a:ext cx="2496871" cy="37546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13854" y="5246157"/>
            <a:ext cx="6588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 smtClean="0"/>
              <a:t>Source: Currie G and </a:t>
            </a:r>
            <a:r>
              <a:rPr lang="en-US" sz="900" dirty="0" err="1" smtClean="0"/>
              <a:t>Delbosc</a:t>
            </a:r>
            <a:r>
              <a:rPr lang="en-US" sz="900" dirty="0" smtClean="0"/>
              <a:t> (2011) ‘Assessing Travel Demand Management for the Summer Olympic Games’  TRANSPORTATION RESEARCH RECORD Journal of the Transportation Research Board  Volume 2245 / 2011 Pages 36-48 </a:t>
            </a: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39795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446" y="-84801"/>
            <a:ext cx="9145386" cy="510825"/>
          </a:xfrm>
        </p:spPr>
        <p:txBody>
          <a:bodyPr/>
          <a:lstStyle/>
          <a:p>
            <a:r>
              <a:rPr lang="en-AU" b="1" dirty="0" smtClean="0"/>
              <a:t>5 key strategies are adopted; for B: travel behaviour change…  </a:t>
            </a:r>
            <a:endParaRPr lang="en-AU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98443" y="1102800"/>
            <a:ext cx="2952328" cy="3867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AU" sz="2800" b="1" dirty="0"/>
              <a:t>Olympic </a:t>
            </a:r>
          </a:p>
          <a:p>
            <a:r>
              <a:rPr lang="en-AU" sz="2800" b="1" dirty="0"/>
              <a:t>Travel </a:t>
            </a:r>
          </a:p>
          <a:p>
            <a:r>
              <a:rPr lang="en-AU" sz="2800" b="1" dirty="0"/>
              <a:t>Demand </a:t>
            </a:r>
          </a:p>
          <a:p>
            <a:r>
              <a:rPr lang="en-AU" sz="2800" b="1" dirty="0"/>
              <a:t>Management </a:t>
            </a:r>
          </a:p>
          <a:p>
            <a:r>
              <a:rPr lang="en-AU" sz="2800" b="1" dirty="0"/>
              <a:t>Measures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5394837" y="917472"/>
            <a:ext cx="3514725" cy="790575"/>
          </a:xfrm>
          <a:prstGeom prst="leftArrowCallout">
            <a:avLst>
              <a:gd name="adj1" fmla="val 25000"/>
              <a:gd name="adj2" fmla="val 25000"/>
              <a:gd name="adj3" fmla="val 74096"/>
              <a:gd name="adj4" fmla="val 745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AU"/>
              <a:t>A. Travel Capacity</a:t>
            </a:r>
          </a:p>
          <a:p>
            <a:pPr marL="457200" indent="-457200"/>
            <a:r>
              <a:rPr lang="en-AU"/>
              <a:t>Creation Measures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91662" y="1752497"/>
            <a:ext cx="3514725" cy="790575"/>
          </a:xfrm>
          <a:prstGeom prst="leftArrowCallout">
            <a:avLst>
              <a:gd name="adj1" fmla="val 25000"/>
              <a:gd name="adj2" fmla="val 25000"/>
              <a:gd name="adj3" fmla="val 74096"/>
              <a:gd name="adj4" fmla="val 745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AU"/>
              <a:t>B. Travel Behaviour</a:t>
            </a:r>
          </a:p>
          <a:p>
            <a:pPr marL="457200" indent="-457200"/>
            <a:r>
              <a:rPr lang="en-AU"/>
              <a:t>Change/Marketing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5388487" y="2616097"/>
            <a:ext cx="3514725" cy="790575"/>
          </a:xfrm>
          <a:prstGeom prst="leftArrowCallout">
            <a:avLst>
              <a:gd name="adj1" fmla="val 25000"/>
              <a:gd name="adj2" fmla="val 25000"/>
              <a:gd name="adj3" fmla="val 74096"/>
              <a:gd name="adj4" fmla="val 74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AU"/>
              <a:t>C. Traffic</a:t>
            </a:r>
          </a:p>
          <a:p>
            <a:pPr marL="457200" indent="-457200"/>
            <a:r>
              <a:rPr lang="en-AU"/>
              <a:t>Efficiency Measures</a:t>
            </a: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385312" y="3498747"/>
            <a:ext cx="3514725" cy="790575"/>
          </a:xfrm>
          <a:prstGeom prst="leftArrowCallout">
            <a:avLst>
              <a:gd name="adj1" fmla="val 25000"/>
              <a:gd name="adj2" fmla="val 25000"/>
              <a:gd name="adj3" fmla="val 74096"/>
              <a:gd name="adj4" fmla="val 74528"/>
            </a:avLst>
          </a:prstGeom>
          <a:solidFill>
            <a:srgbClr val="E08C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AU">
                <a:solidFill>
                  <a:schemeClr val="bg1"/>
                </a:solidFill>
              </a:rPr>
              <a:t>D. Traffic</a:t>
            </a:r>
          </a:p>
          <a:p>
            <a:pPr marL="457200" indent="-457200"/>
            <a:r>
              <a:rPr lang="en-AU">
                <a:solidFill>
                  <a:schemeClr val="bg1"/>
                </a:solidFill>
              </a:rPr>
              <a:t>Bans</a:t>
            </a:r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auto">
          <a:xfrm>
            <a:off x="5382137" y="4333772"/>
            <a:ext cx="3514725" cy="790575"/>
          </a:xfrm>
          <a:prstGeom prst="leftArrowCallout">
            <a:avLst>
              <a:gd name="adj1" fmla="val 25000"/>
              <a:gd name="adj2" fmla="val 25000"/>
              <a:gd name="adj3" fmla="val 74096"/>
              <a:gd name="adj4" fmla="val 74528"/>
            </a:avLst>
          </a:prstGeom>
          <a:solidFill>
            <a:srgbClr val="0000B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/>
            <a:r>
              <a:rPr lang="en-AU">
                <a:solidFill>
                  <a:schemeClr val="bg1"/>
                </a:solidFill>
              </a:rPr>
              <a:t>E. Public Transport</a:t>
            </a:r>
          </a:p>
          <a:p>
            <a:pPr marL="457200" indent="-457200"/>
            <a:r>
              <a:rPr lang="en-AU">
                <a:solidFill>
                  <a:schemeClr val="bg1"/>
                </a:solidFill>
              </a:rPr>
              <a:t>Emphasis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787" y="5510010"/>
            <a:ext cx="6588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 smtClean="0"/>
              <a:t>Source: Currie G and </a:t>
            </a:r>
            <a:r>
              <a:rPr lang="en-US" sz="900" dirty="0" err="1" smtClean="0"/>
              <a:t>Delbosc</a:t>
            </a:r>
            <a:r>
              <a:rPr lang="en-US" sz="900" dirty="0" smtClean="0"/>
              <a:t> (2011) ‘Assessing Travel Demand Management for the Summer Olympic Games’  TRANSPORTATION RESEARCH RECORD Journal of the Transportation Research Board  Volume 2245 / 2011 Pages 36-48 </a:t>
            </a: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21145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262" name="Group 198"/>
          <p:cNvGraphicFramePr>
            <a:graphicFrameLocks noGrp="1"/>
          </p:cNvGraphicFramePr>
          <p:nvPr>
            <p:ph idx="1"/>
            <p:extLst/>
          </p:nvPr>
        </p:nvGraphicFramePr>
        <p:xfrm>
          <a:off x="171450" y="914227"/>
          <a:ext cx="8664576" cy="4792320"/>
        </p:xfrm>
        <a:graphic>
          <a:graphicData uri="http://schemas.openxmlformats.org/drawingml/2006/table">
            <a:tbl>
              <a:tblPr/>
              <a:tblGrid>
                <a:gridCol w="2805153"/>
                <a:gridCol w="619109"/>
                <a:gridCol w="619109"/>
                <a:gridCol w="558672"/>
                <a:gridCol w="676598"/>
                <a:gridCol w="760619"/>
                <a:gridCol w="594049"/>
                <a:gridCol w="787153"/>
                <a:gridCol w="601420"/>
                <a:gridCol w="642694"/>
              </a:tblGrid>
              <a:tr h="476250"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London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Athens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Sydney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Atlanta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Barcelona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Soeul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Los-Angeles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Moscow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Salt Lake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The big scare, travel warnings &amp; communications strategies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Employer/business telecommuting/ work retiming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Test events as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Spectator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Resident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Affected business/community consultation and travel plans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948" name="Rectangle 18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8348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Active behaviour </a:t>
            </a:r>
            <a:r>
              <a:rPr lang="en-AU" sz="2400" b="1" dirty="0">
                <a:latin typeface="Arial Narrow"/>
                <a:cs typeface="Arial Narrow"/>
              </a:rPr>
              <a:t>change </a:t>
            </a:r>
            <a:r>
              <a:rPr lang="en-AU" sz="2400" b="1" dirty="0" smtClean="0">
                <a:latin typeface="Arial Narrow"/>
                <a:cs typeface="Arial Narrow"/>
              </a:rPr>
              <a:t>aim to match </a:t>
            </a:r>
            <a:r>
              <a:rPr lang="en-AU" sz="2400" b="1" dirty="0">
                <a:latin typeface="Arial Narrow"/>
                <a:cs typeface="Arial Narrow"/>
              </a:rPr>
              <a:t>demand to available capacity</a:t>
            </a:r>
          </a:p>
        </p:txBody>
      </p:sp>
      <p:sp>
        <p:nvSpPr>
          <p:cNvPr id="36949" name="Rectangle 187"/>
          <p:cNvSpPr>
            <a:spLocks noChangeArrowheads="1"/>
          </p:cNvSpPr>
          <p:nvPr/>
        </p:nvSpPr>
        <p:spPr bwMode="auto">
          <a:xfrm>
            <a:off x="257175" y="926927"/>
            <a:ext cx="2628900" cy="7715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AU"/>
              <a:t>B. Travel Behaviour</a:t>
            </a:r>
          </a:p>
          <a:p>
            <a:r>
              <a:rPr lang="en-AU"/>
              <a:t>Change/Marketing</a:t>
            </a:r>
          </a:p>
        </p:txBody>
      </p:sp>
    </p:spTree>
    <p:extLst>
      <p:ext uri="{BB962C8B-B14F-4D97-AF65-F5344CB8AC3E}">
        <p14:creationId xmlns:p14="http://schemas.microsoft.com/office/powerpoint/2010/main" val="3390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262" name="Group 198"/>
          <p:cNvGraphicFramePr>
            <a:graphicFrameLocks noGrp="1"/>
          </p:cNvGraphicFramePr>
          <p:nvPr>
            <p:ph idx="1"/>
            <p:extLst/>
          </p:nvPr>
        </p:nvGraphicFramePr>
        <p:xfrm>
          <a:off x="171450" y="914227"/>
          <a:ext cx="8664576" cy="4792320"/>
        </p:xfrm>
        <a:graphic>
          <a:graphicData uri="http://schemas.openxmlformats.org/drawingml/2006/table">
            <a:tbl>
              <a:tblPr/>
              <a:tblGrid>
                <a:gridCol w="2805153"/>
                <a:gridCol w="619109"/>
                <a:gridCol w="619109"/>
                <a:gridCol w="558672"/>
                <a:gridCol w="676598"/>
                <a:gridCol w="760619"/>
                <a:gridCol w="594049"/>
                <a:gridCol w="787153"/>
                <a:gridCol w="601420"/>
                <a:gridCol w="642694"/>
              </a:tblGrid>
              <a:tr h="476250"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London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Athens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Sydney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Atlanta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Barcelona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Soeul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Los-Angeles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Moscow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Salt Lake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The big scare, travel warnings &amp; communications strategies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Employer/business telecommuting/ work retiming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Test events as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Spectator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Resident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Affected business/community consultation and travel plans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Left Arrow 1"/>
          <p:cNvSpPr/>
          <p:nvPr/>
        </p:nvSpPr>
        <p:spPr>
          <a:xfrm>
            <a:off x="2585884" y="1854487"/>
            <a:ext cx="1759974" cy="4863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948" name="Rectangle 184"/>
          <p:cNvSpPr>
            <a:spLocks noGrp="1" noChangeArrowheads="1"/>
          </p:cNvSpPr>
          <p:nvPr>
            <p:ph type="title"/>
          </p:nvPr>
        </p:nvSpPr>
        <p:spPr>
          <a:xfrm>
            <a:off x="0" y="-70335"/>
            <a:ext cx="9144000" cy="1008348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Monash developed the concept of the ‘Big Scare’  - highly successful in reducing base load</a:t>
            </a:r>
            <a:endParaRPr lang="en-AU" sz="2400" b="1" dirty="0">
              <a:latin typeface="Arial Narrow"/>
              <a:cs typeface="Arial Narrow"/>
            </a:endParaRPr>
          </a:p>
        </p:txBody>
      </p:sp>
      <p:sp>
        <p:nvSpPr>
          <p:cNvPr id="36949" name="Rectangle 187"/>
          <p:cNvSpPr>
            <a:spLocks noChangeArrowheads="1"/>
          </p:cNvSpPr>
          <p:nvPr/>
        </p:nvSpPr>
        <p:spPr bwMode="auto">
          <a:xfrm>
            <a:off x="257175" y="926927"/>
            <a:ext cx="2628900" cy="7715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AU"/>
              <a:t>B. Travel Behaviour</a:t>
            </a:r>
          </a:p>
          <a:p>
            <a:r>
              <a:rPr lang="en-AU"/>
              <a:t>Change/Marketing</a:t>
            </a:r>
          </a:p>
        </p:txBody>
      </p:sp>
      <p:sp>
        <p:nvSpPr>
          <p:cNvPr id="5" name="Rectangle 87"/>
          <p:cNvSpPr>
            <a:spLocks noChangeArrowheads="1"/>
          </p:cNvSpPr>
          <p:nvPr/>
        </p:nvSpPr>
        <p:spPr bwMode="auto">
          <a:xfrm>
            <a:off x="3627438" y="1504335"/>
            <a:ext cx="4959350" cy="41824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FF"/>
                </a:solidFill>
              </a:rPr>
              <a:t>The </a:t>
            </a:r>
            <a:r>
              <a:rPr lang="en-US" sz="2000" b="1" dirty="0" smtClean="0">
                <a:solidFill>
                  <a:srgbClr val="FFFFFF"/>
                </a:solidFill>
              </a:rPr>
              <a:t>“Big Scare” - Communication </a:t>
            </a:r>
            <a:r>
              <a:rPr lang="en-US" sz="2000" b="1" dirty="0">
                <a:solidFill>
                  <a:srgbClr val="FFFFFF"/>
                </a:solidFill>
              </a:rPr>
              <a:t>Strategy</a:t>
            </a:r>
          </a:p>
        </p:txBody>
      </p:sp>
      <p:sp>
        <p:nvSpPr>
          <p:cNvPr id="6" name="Rectangle 90"/>
          <p:cNvSpPr>
            <a:spLocks noChangeArrowheads="1"/>
          </p:cNvSpPr>
          <p:nvPr/>
        </p:nvSpPr>
        <p:spPr bwMode="auto">
          <a:xfrm>
            <a:off x="3627438" y="1922575"/>
            <a:ext cx="4959350" cy="31652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smtClean="0">
                <a:solidFill>
                  <a:srgbClr val="00528B"/>
                </a:solidFill>
              </a:rPr>
              <a:t>Developed after Atlanta 1996</a:t>
            </a:r>
            <a:endParaRPr lang="en-US" sz="2400" b="1" dirty="0">
              <a:solidFill>
                <a:srgbClr val="00528B"/>
              </a:solidFill>
            </a:endParaRP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2000" dirty="0" smtClean="0"/>
              <a:t>Stop ‘Over-Promising’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2000" dirty="0" smtClean="0"/>
              <a:t>UNDER PROMISE AND OVER DELIVER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2000" dirty="0" smtClean="0"/>
              <a:t>Its not possible to cater for total demand so tell people to SCARE them into thinking about alternative options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2000" dirty="0" smtClean="0"/>
              <a:t>Morally Wrong? – Its ALSO telling the TRUTH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124560" y="5695426"/>
            <a:ext cx="8972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Source: Currie</a:t>
            </a:r>
            <a:r>
              <a:rPr lang="en-US" sz="10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, G  Jones, A and Woolley J (2015)   'Travel Demand Management and the 'Big Scare' - Impacts and Lessons on Travel in London during the 2012 Olympic Games' TRANSPORTATION RESEARCH RECORD 	Volume 2469 </a:t>
            </a:r>
            <a:r>
              <a:rPr lang="en-US" sz="10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lang="en-US" sz="10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11-22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825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262" name="Group 198"/>
          <p:cNvGraphicFramePr>
            <a:graphicFrameLocks noGrp="1"/>
          </p:cNvGraphicFramePr>
          <p:nvPr>
            <p:ph idx="1"/>
          </p:nvPr>
        </p:nvGraphicFramePr>
        <p:xfrm>
          <a:off x="171450" y="914227"/>
          <a:ext cx="8664576" cy="4792320"/>
        </p:xfrm>
        <a:graphic>
          <a:graphicData uri="http://schemas.openxmlformats.org/drawingml/2006/table">
            <a:tbl>
              <a:tblPr/>
              <a:tblGrid>
                <a:gridCol w="2805153"/>
                <a:gridCol w="619109"/>
                <a:gridCol w="619109"/>
                <a:gridCol w="558672"/>
                <a:gridCol w="676598"/>
                <a:gridCol w="760619"/>
                <a:gridCol w="594049"/>
                <a:gridCol w="787153"/>
                <a:gridCol w="601420"/>
                <a:gridCol w="642694"/>
              </a:tblGrid>
              <a:tr h="476250"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London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Athens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Sydney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Atlanta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Barcelona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Soeul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Los-Angeles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Moscow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Salt Lake </a:t>
                      </a:r>
                    </a:p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en-A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The big scare, travel warnings &amp; communications strategies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Employer/business telecommuting/ work retiming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Test events as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Spectator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Resident public transport use education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41325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Affected business/community consultation and travel plans</a:t>
                      </a:r>
                    </a:p>
                  </a:txBody>
                  <a:tcPr marL="36000" marR="36000" marT="180000" marB="180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1325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✔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948" name="Rectangle 184"/>
          <p:cNvSpPr>
            <a:spLocks noGrp="1" noChangeArrowheads="1"/>
          </p:cNvSpPr>
          <p:nvPr>
            <p:ph type="title"/>
          </p:nvPr>
        </p:nvSpPr>
        <p:spPr>
          <a:xfrm>
            <a:off x="0" y="-78150"/>
            <a:ext cx="9144000" cy="1008348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Pro-active communications strategies create doubt about normal travel options – combined with….</a:t>
            </a:r>
            <a:endParaRPr lang="en-AU" sz="2400" b="1" dirty="0">
              <a:latin typeface="Arial Narrow"/>
              <a:cs typeface="Arial Narrow"/>
            </a:endParaRPr>
          </a:p>
        </p:txBody>
      </p:sp>
      <p:sp>
        <p:nvSpPr>
          <p:cNvPr id="36949" name="Rectangle 187"/>
          <p:cNvSpPr>
            <a:spLocks noChangeArrowheads="1"/>
          </p:cNvSpPr>
          <p:nvPr/>
        </p:nvSpPr>
        <p:spPr bwMode="auto">
          <a:xfrm>
            <a:off x="257175" y="926927"/>
            <a:ext cx="2628900" cy="7715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AU"/>
              <a:t>B. Travel Behaviour</a:t>
            </a:r>
          </a:p>
          <a:p>
            <a:r>
              <a:rPr lang="en-AU"/>
              <a:t>Change/Marketing</a:t>
            </a:r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3735593" y="1459998"/>
            <a:ext cx="495935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FFFF"/>
                </a:solidFill>
              </a:rPr>
              <a:t>The </a:t>
            </a:r>
            <a:r>
              <a:rPr lang="en-US" sz="1600" b="1" dirty="0" smtClean="0">
                <a:solidFill>
                  <a:srgbClr val="FFFFFF"/>
                </a:solidFill>
              </a:rPr>
              <a:t>“Big Scare” - Communication </a:t>
            </a:r>
            <a:r>
              <a:rPr lang="en-US" sz="1600" b="1" dirty="0">
                <a:solidFill>
                  <a:srgbClr val="FFFFFF"/>
                </a:solidFill>
              </a:rPr>
              <a:t>Strategy</a:t>
            </a:r>
          </a:p>
        </p:txBody>
      </p:sp>
      <p:sp>
        <p:nvSpPr>
          <p:cNvPr id="9" name="Left Arrow 8"/>
          <p:cNvSpPr/>
          <p:nvPr/>
        </p:nvSpPr>
        <p:spPr>
          <a:xfrm>
            <a:off x="2585884" y="1854487"/>
            <a:ext cx="1759974" cy="4863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90"/>
          <p:cNvSpPr>
            <a:spLocks noChangeArrowheads="1"/>
          </p:cNvSpPr>
          <p:nvPr/>
        </p:nvSpPr>
        <p:spPr bwMode="auto">
          <a:xfrm>
            <a:off x="3735593" y="1764798"/>
            <a:ext cx="4959350" cy="37684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528B"/>
                </a:solidFill>
              </a:rPr>
              <a:t>London 2012 – Business Advice</a:t>
            </a:r>
            <a:endParaRPr lang="en-US" sz="1600" b="1" dirty="0">
              <a:solidFill>
                <a:srgbClr val="00528B"/>
              </a:solidFill>
            </a:endParaRP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Find the travel hot spots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Plan ahead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Consider all your travel options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Avoid the busiest times if you can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Avoid driving into affected areas if you can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528B"/>
                </a:solidFill>
              </a:rPr>
              <a:t>Simple Marketing Message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“Have a Pint”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600" b="1" dirty="0" smtClean="0">
                <a:solidFill>
                  <a:srgbClr val="00528B"/>
                </a:solidFill>
              </a:rPr>
              <a:t>Key Messages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Reduce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Reroute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Retime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err="1" smtClean="0"/>
              <a:t>Remode</a:t>
            </a:r>
            <a:endParaRPr lang="en-AU" sz="15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24560" y="5695426"/>
            <a:ext cx="8972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Source: Currie</a:t>
            </a:r>
            <a:r>
              <a:rPr lang="en-US" sz="10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, G  Jones, A and Woolley J (2015)   'Travel Demand Management and the 'Big Scare' - Impacts and Lessons on Travel in London during the 2012 Olympic Games' TRANSPORTATION RESEARCH RECORD 	Volume 2469 </a:t>
            </a:r>
            <a:r>
              <a:rPr lang="en-US" sz="1000" dirty="0" smtClean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lang="en-US" sz="1000" dirty="0"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11-22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8388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471"/>
            <a:ext cx="9144000" cy="54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08720"/>
            <a:ext cx="8208962" cy="611187"/>
          </a:xfrm>
        </p:spPr>
        <p:txBody>
          <a:bodyPr/>
          <a:lstStyle/>
          <a:p>
            <a:r>
              <a:rPr lang="en-AU" sz="2800" dirty="0" smtClean="0"/>
              <a:t>Pre Games – Media Traffic Chaos “Hysteria”</a:t>
            </a:r>
            <a:endParaRPr lang="en-AU" sz="2800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852" y="1412776"/>
            <a:ext cx="4031729" cy="24686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556" name="Picture 4" descr="http://118.138.37.76:8080/disp_photo.action?filename=201207140253338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516" y="1448780"/>
            <a:ext cx="4160067" cy="16201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56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6116" y="4077072"/>
            <a:ext cx="2857500" cy="213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566" name="Picture 14" descr="http://118.138.37.76:8080/disp_photo.action?filename=201207301653213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824" y="4617132"/>
            <a:ext cx="2808312" cy="188048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558" name="Picture 6" descr="http://118.138.37.76:8080/disp_photo.action?filename=20120717112355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556" y="4077072"/>
            <a:ext cx="2556284" cy="191958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 rot="1060857">
            <a:off x="4852210" y="1946736"/>
            <a:ext cx="430503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Fears of Olympic road chaos as main motorway from Heathrow to London is closed for at least FIVE days due to cracked viaduct</a:t>
            </a:r>
          </a:p>
        </p:txBody>
      </p:sp>
      <p:sp>
        <p:nvSpPr>
          <p:cNvPr id="10" name="Rectangle 9"/>
          <p:cNvSpPr/>
          <p:nvPr/>
        </p:nvSpPr>
        <p:spPr>
          <a:xfrm rot="1736342">
            <a:off x="6553687" y="4428142"/>
            <a:ext cx="262778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51km jam: Olympians stall London.</a:t>
            </a:r>
          </a:p>
        </p:txBody>
      </p:sp>
      <p:sp>
        <p:nvSpPr>
          <p:cNvPr id="11" name="Rectangle 10"/>
          <p:cNvSpPr/>
          <p:nvPr/>
        </p:nvSpPr>
        <p:spPr>
          <a:xfrm rot="21053680">
            <a:off x="342344" y="5966068"/>
            <a:ext cx="424572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London 2012 Olympics travel chaos: live</a:t>
            </a:r>
          </a:p>
        </p:txBody>
      </p:sp>
      <p:sp>
        <p:nvSpPr>
          <p:cNvPr id="12" name="Rectangle 11"/>
          <p:cNvSpPr/>
          <p:nvPr/>
        </p:nvSpPr>
        <p:spPr>
          <a:xfrm rot="20799119">
            <a:off x="877876" y="3109728"/>
            <a:ext cx="2779525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Emergency plans being drawn up as Olympic road stays shut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6111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…(free) media ‘hysteria’ – much influence was leveraged to reduce demand</a:t>
            </a:r>
            <a:endParaRPr lang="en-AU" sz="2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832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08720"/>
            <a:ext cx="8208962" cy="611187"/>
          </a:xfrm>
        </p:spPr>
        <p:txBody>
          <a:bodyPr/>
          <a:lstStyle/>
          <a:p>
            <a:r>
              <a:rPr lang="en-AU" sz="2800" dirty="0" smtClean="0"/>
              <a:t>Pre Games – Media “Hysteria” on Traffic Chaos</a:t>
            </a:r>
            <a:endParaRPr lang="en-AU" sz="2800" dirty="0"/>
          </a:p>
        </p:txBody>
      </p:sp>
      <p:pic>
        <p:nvPicPr>
          <p:cNvPr id="1607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1664804"/>
            <a:ext cx="2807915" cy="25106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5796" y="1412776"/>
            <a:ext cx="3795712" cy="2381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060857">
            <a:off x="4961922" y="2120539"/>
            <a:ext cx="3139170" cy="88800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London cabbies block traffic in Olympic protest</a:t>
            </a: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1940" y="4293096"/>
            <a:ext cx="2755193" cy="206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http://118.138.37.76:8080/disp_photo.action?filename=201207181916225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516" y="2240868"/>
            <a:ext cx="3600400" cy="23949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 rot="21016845">
            <a:off x="1671693" y="5038624"/>
            <a:ext cx="3139170" cy="8463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Horse-drawn hearses could hijack Olympic lanes </a:t>
            </a:r>
          </a:p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‘Coffin on a Bus’</a:t>
            </a:r>
          </a:p>
        </p:txBody>
      </p:sp>
      <p:sp>
        <p:nvSpPr>
          <p:cNvPr id="8" name="Rectangle 7"/>
          <p:cNvSpPr/>
          <p:nvPr/>
        </p:nvSpPr>
        <p:spPr>
          <a:xfrm rot="20244051">
            <a:off x="278495" y="1799252"/>
            <a:ext cx="3139170" cy="9550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London Cab Drivers Protest Olympic Dedicated Traffic Lanes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…(free) media influence was leveraged to reduce demand</a:t>
            </a:r>
            <a:endParaRPr lang="en-AU" sz="2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66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08720"/>
            <a:ext cx="8208962" cy="611187"/>
          </a:xfrm>
        </p:spPr>
        <p:txBody>
          <a:bodyPr/>
          <a:lstStyle/>
          <a:p>
            <a:r>
              <a:rPr lang="en-AU" sz="2800" dirty="0" smtClean="0"/>
              <a:t>Pre Games – Media “Hysteria” on Traffic Chaos</a:t>
            </a:r>
            <a:endParaRPr lang="en-AU" sz="2800" dirty="0"/>
          </a:p>
        </p:txBody>
      </p:sp>
      <p:pic>
        <p:nvPicPr>
          <p:cNvPr id="15156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1556791"/>
            <a:ext cx="6349142" cy="40093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20672143">
            <a:off x="5138354" y="5060411"/>
            <a:ext cx="32126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Greenpeace Polar Bears Close</a:t>
            </a:r>
          </a:p>
          <a:p>
            <a:pPr>
              <a:spcBef>
                <a:spcPts val="0"/>
              </a:spcBef>
            </a:pPr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Olympic Transport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…(free) media influence was leveraged to reduce demand</a:t>
            </a:r>
            <a:endParaRPr lang="en-AU" sz="2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279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08720"/>
            <a:ext cx="8208962" cy="611187"/>
          </a:xfrm>
        </p:spPr>
        <p:txBody>
          <a:bodyPr/>
          <a:lstStyle/>
          <a:p>
            <a:r>
              <a:rPr lang="en-AU" sz="2800" dirty="0" smtClean="0"/>
              <a:t>Pre Games – Media “Hysteria” on Traffic Chaos</a:t>
            </a:r>
            <a:endParaRPr lang="en-AU" sz="2800" dirty="0"/>
          </a:p>
        </p:txBody>
      </p:sp>
      <p:pic>
        <p:nvPicPr>
          <p:cNvPr id="163842" name="Picture 2" descr="http://118.138.37.76:8080/disp_photo.action?filename=20120717233107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448780"/>
            <a:ext cx="3709363" cy="38164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44" name="Picture 4" descr="http://118.138.37.76:8080/disp_photo.action?filename=201207211149428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2384884"/>
            <a:ext cx="4499992" cy="29901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60032" y="1484784"/>
            <a:ext cx="356388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Lost! Games Lanes cause chaos and leave athletes unimpressed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524" y="5589240"/>
            <a:ext cx="3687710" cy="9528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London's hydrogen buses grounded during Olympics due to security fears!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…(free) media influence was leveraged to reduce demand</a:t>
            </a:r>
            <a:endParaRPr lang="en-AU" sz="2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817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08720"/>
            <a:ext cx="8208962" cy="611187"/>
          </a:xfrm>
        </p:spPr>
        <p:txBody>
          <a:bodyPr/>
          <a:lstStyle/>
          <a:p>
            <a:r>
              <a:rPr lang="en-AU" sz="2800" dirty="0" smtClean="0"/>
              <a:t>Pre Games – Media “Hysteria” on Traffic Chaos</a:t>
            </a:r>
            <a:endParaRPr lang="en-AU" sz="2800" dirty="0"/>
          </a:p>
        </p:txBody>
      </p:sp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2204864"/>
            <a:ext cx="4447096" cy="27723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818" name="Picture 2" descr="http://i.ytimg.com/vi/F_T_tV-XF9c/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2204864"/>
            <a:ext cx="3420380" cy="25652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167844" y="1916831"/>
            <a:ext cx="3563888" cy="84561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Travel misery signals more trouble ahead during Olympic Games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828" y="5193196"/>
            <a:ext cx="3563888" cy="128460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A 'perfect traffic storm' will bring Olympic chaos to London as 33% more cars clog roads and motors crawl along at 12mph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…(free) media influence was leveraged to reduce demand</a:t>
            </a:r>
            <a:endParaRPr lang="en-AU" sz="24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89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889"/>
            <a:ext cx="7596336" cy="548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596336" y="1340768"/>
            <a:ext cx="1547664" cy="5517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‘Keep ahead of the games website – </a:t>
            </a:r>
            <a:r>
              <a:rPr lang="en-AU" dirty="0" smtClean="0"/>
              <a:t>a modelling </a:t>
            </a:r>
            <a:r>
              <a:rPr lang="en-AU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9348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96336" y="1340768"/>
            <a:ext cx="1547664" cy="5517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58569"/>
            <a:ext cx="7596337" cy="54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‘Keep ahead of the games website – a modelling innovation</a:t>
            </a:r>
          </a:p>
        </p:txBody>
      </p:sp>
    </p:spTree>
    <p:extLst>
      <p:ext uri="{BB962C8B-B14F-4D97-AF65-F5344CB8AC3E}">
        <p14:creationId xmlns:p14="http://schemas.microsoft.com/office/powerpoint/2010/main" val="2164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96336" y="1340768"/>
            <a:ext cx="1547664" cy="55172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63340"/>
            <a:ext cx="7596335" cy="54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‘Keep ahead of the games website – a modelling innovation</a:t>
            </a:r>
          </a:p>
        </p:txBody>
      </p:sp>
    </p:spTree>
    <p:extLst>
      <p:ext uri="{BB962C8B-B14F-4D97-AF65-F5344CB8AC3E}">
        <p14:creationId xmlns:p14="http://schemas.microsoft.com/office/powerpoint/2010/main" val="33566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924944"/>
            <a:ext cx="5904656" cy="611187"/>
          </a:xfrm>
        </p:spPr>
        <p:txBody>
          <a:bodyPr/>
          <a:lstStyle/>
          <a:p>
            <a:pPr algn="ctr"/>
            <a:r>
              <a:rPr lang="en-AU" dirty="0" smtClean="0"/>
              <a:t>Games Time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64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118.138.37.76:8080/disp_photo.action?filename=20120804170055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3869" y="161"/>
            <a:ext cx="5760132" cy="685783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9834020">
            <a:off x="2081642" y="2810371"/>
            <a:ext cx="2235762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Ghost town London: 'Victims of our own success'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6392A-EBB4-406E-A40A-EDC4AD7A6898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2716"/>
            <a:ext cx="8993475" cy="507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30" y="980728"/>
            <a:ext cx="4312920" cy="6477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PTRG FINAL-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08" y="980728"/>
            <a:ext cx="3411555" cy="65110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4991" dist="17780" dir="5400000" algn="tl" rotWithShape="0">
              <a:srgbClr val="333333">
                <a:alpha val="40000"/>
              </a:srgbClr>
            </a:outerShdw>
          </a:effectLst>
          <a:scene3d>
            <a:camera prst="orthographicFront"/>
            <a:lightRig rig="three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</p:spPr>
      </p:pic>
      <p:sp>
        <p:nvSpPr>
          <p:cNvPr id="7" name="Rectangle 6"/>
          <p:cNvSpPr/>
          <p:nvPr/>
        </p:nvSpPr>
        <p:spPr bwMode="auto">
          <a:xfrm>
            <a:off x="0" y="6237312"/>
            <a:ext cx="8496436" cy="620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712460" cy="6111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Games Time – where have all the people </a:t>
            </a:r>
            <a:r>
              <a:rPr lang="en-AU" dirty="0" err="1"/>
              <a:t>gon</a:t>
            </a:r>
            <a:r>
              <a:rPr lang="en-AU" dirty="0"/>
              <a:t>e?</a:t>
            </a:r>
          </a:p>
        </p:txBody>
      </p:sp>
      <p:pic>
        <p:nvPicPr>
          <p:cNvPr id="166914" name="Picture 2" descr="http://118.138.37.76:8080/disp_photo.action?filename=201208021728359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124" y="1340768"/>
            <a:ext cx="2737123" cy="182074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916" name="Picture 4" descr="http://118.138.37.76:8080/disp_photo.action?filename=20120802172837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3284984"/>
            <a:ext cx="4599006" cy="295232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4869160"/>
            <a:ext cx="2736304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dirty="0" smtClean="0"/>
              <a:t>Media Banner</a:t>
            </a:r>
          </a:p>
          <a:p>
            <a:r>
              <a:rPr lang="en-AU" i="1" dirty="0" smtClean="0"/>
              <a:t>“Ghost Town London”</a:t>
            </a:r>
          </a:p>
          <a:p>
            <a:endParaRPr lang="en-AU" sz="600" i="1" dirty="0"/>
          </a:p>
        </p:txBody>
      </p:sp>
      <p:pic>
        <p:nvPicPr>
          <p:cNvPr id="166918" name="Picture 6" descr="http://118.138.37.76:8080/disp_photo.action?filename=201208072224435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1448780"/>
            <a:ext cx="4437522" cy="27723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0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7"/>
            <a:ext cx="8208962" cy="611187"/>
          </a:xfrm>
        </p:spPr>
        <p:txBody>
          <a:bodyPr/>
          <a:lstStyle/>
          <a:p>
            <a:pPr algn="l"/>
            <a:r>
              <a:rPr lang="en-AU" sz="2400" b="1" dirty="0">
                <a:latin typeface="Arial Narrow"/>
                <a:cs typeface="Arial Narrow"/>
              </a:rPr>
              <a:t>Traders complain about lack of business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75688" y="6542088"/>
            <a:ext cx="144462" cy="122237"/>
          </a:xfrm>
          <a:prstGeom prst="rect">
            <a:avLst/>
          </a:prstGeom>
        </p:spPr>
        <p:txBody>
          <a:bodyPr/>
          <a:lstStyle/>
          <a:p>
            <a:fld id="{70F60E1D-A1B7-4C85-8D69-6937D04ED525}" type="slidenum">
              <a:rPr lang="en-AU" smtClean="0"/>
              <a:pPr/>
              <a:t>41</a:t>
            </a:fld>
            <a:endParaRPr lang="en-AU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628800"/>
            <a:ext cx="2698192" cy="18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004" y="1556792"/>
            <a:ext cx="4140460" cy="25911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548" y="3933056"/>
            <a:ext cx="3564396" cy="23668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20445568">
            <a:off x="4199773" y="4584433"/>
            <a:ext cx="2146954" cy="9454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Olympics-London tourist trade suffers from Olympic effect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0445568">
            <a:off x="6064616" y="5185545"/>
            <a:ext cx="2146954" cy="13378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Olympics Hurt London Store Sales as Shoppers Stay Away From City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8012" y="37815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Games Time – Public Transport Working Well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4108" y="739420"/>
            <a:ext cx="3051252" cy="20594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AU" dirty="0" smtClean="0"/>
              <a:t>Press Reports – Day 3</a:t>
            </a:r>
          </a:p>
          <a:p>
            <a:r>
              <a:rPr lang="en-AU" dirty="0" smtClean="0"/>
              <a:t>Many reports of Public Transport working very smoothly;  trains buses very quiet; tube/trains “fantastic” – some commuters complain they get to work too early</a:t>
            </a:r>
            <a:endParaRPr lang="en-AU" sz="600" i="1" dirty="0"/>
          </a:p>
        </p:txBody>
      </p:sp>
      <p:pic>
        <p:nvPicPr>
          <p:cNvPr id="167938" name="Picture 2" descr="http://118.138.37.76:8080/disp_photo.action?filename=20120801171731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524" y="1268760"/>
            <a:ext cx="3540393" cy="21242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24" y="3753036"/>
            <a:ext cx="2768308" cy="15571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2996952"/>
            <a:ext cx="5760640" cy="33588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 rot="1114307">
            <a:off x="1574498" y="1448291"/>
            <a:ext cx="3563888" cy="10739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AU" b="1" i="1" dirty="0" smtClean="0">
                <a:latin typeface="Times New Roman" pitchFamily="18" charset="0"/>
                <a:cs typeface="Times New Roman" pitchFamily="18" charset="0"/>
              </a:rPr>
              <a:t>Gold-star performance by transport on first full working day of Olympics</a:t>
            </a:r>
            <a:endParaRPr lang="en-A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95537" y="1092612"/>
            <a:ext cx="4680520" cy="352839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06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Games Time – Transit Mode Shift....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38868990"/>
              </p:ext>
            </p:extLst>
          </p:nvPr>
        </p:nvGraphicFramePr>
        <p:xfrm>
          <a:off x="431541" y="1128616"/>
          <a:ext cx="2664296" cy="311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56874563"/>
              </p:ext>
            </p:extLst>
          </p:nvPr>
        </p:nvGraphicFramePr>
        <p:xfrm>
          <a:off x="2879813" y="1128616"/>
          <a:ext cx="2232247" cy="311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7" y="4332972"/>
            <a:ext cx="19094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/>
              <a:t>Source: </a:t>
            </a:r>
            <a:r>
              <a:rPr lang="en-AU" sz="1100" dirty="0" err="1" smtClean="0"/>
              <a:t>TfL</a:t>
            </a:r>
            <a:r>
              <a:rPr lang="en-AU" sz="1100" dirty="0" smtClean="0"/>
              <a:t> Published Data</a:t>
            </a:r>
            <a:endParaRPr lang="en-A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43709" y="4152952"/>
            <a:ext cx="2693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/>
              <a:t>Change in Ridership Compared to Last Year</a:t>
            </a:r>
            <a:endParaRPr lang="en-A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6136" y="2316748"/>
            <a:ext cx="2736304" cy="1836204"/>
          </a:xfrm>
          <a:prstGeom prst="rect">
            <a:avLst/>
          </a:prstGeom>
          <a:solidFill>
            <a:srgbClr val="C7F8FF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AU" dirty="0" smtClean="0"/>
              <a:t>Commuter Quote: Day 3</a:t>
            </a:r>
          </a:p>
          <a:p>
            <a:r>
              <a:rPr lang="en-AU" i="1" dirty="0" smtClean="0"/>
              <a:t>Is it just me or is public transport actually quieter than normal? Can we host the Olympic Games more often please</a:t>
            </a:r>
            <a:endParaRPr lang="en-AU" sz="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3414" y="1128616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Mode Shift</a:t>
            </a:r>
            <a:endParaRPr lang="en-AU" sz="1600" b="1" dirty="0"/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327882" y="6008634"/>
            <a:ext cx="161582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sz="900" i="1" dirty="0" smtClean="0"/>
              <a:t>Source</a:t>
            </a:r>
            <a:r>
              <a:rPr lang="en-US" sz="900" i="1" dirty="0"/>
              <a:t>:  </a:t>
            </a:r>
            <a:r>
              <a:rPr lang="en-US" sz="900" i="1" dirty="0" smtClean="0"/>
              <a:t>Journey Maker Survey</a:t>
            </a:r>
            <a:endParaRPr lang="en-US" sz="9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76215" y="4754081"/>
            <a:ext cx="76362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Day 11 – Tuesday 7</a:t>
            </a:r>
            <a:r>
              <a:rPr lang="en-AU" baseline="30000" dirty="0" smtClean="0"/>
              <a:t>th</a:t>
            </a:r>
            <a:r>
              <a:rPr lang="en-AU" dirty="0" smtClean="0"/>
              <a:t> LUL carries 4.5M passengers – Largest demand in all History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67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75688" y="6542088"/>
            <a:ext cx="144462" cy="122237"/>
          </a:xfrm>
          <a:prstGeom prst="rect">
            <a:avLst/>
          </a:prstGeom>
        </p:spPr>
        <p:txBody>
          <a:bodyPr/>
          <a:lstStyle/>
          <a:p>
            <a:fld id="{70F60E1D-A1B7-4C85-8D69-6937D04ED525}" type="slidenum">
              <a:rPr lang="en-AU" smtClean="0"/>
              <a:pPr/>
              <a:t>44</a:t>
            </a:fld>
            <a:endParaRPr lang="en-AU" dirty="0"/>
          </a:p>
        </p:txBody>
      </p:sp>
      <p:graphicFrame>
        <p:nvGraphicFramePr>
          <p:cNvPr id="4" name="Object 0"/>
          <p:cNvGraphicFramePr>
            <a:graphicFrameLocks noChangeAspect="1"/>
          </p:cNvGraphicFramePr>
          <p:nvPr>
            <p:extLst/>
          </p:nvPr>
        </p:nvGraphicFramePr>
        <p:xfrm>
          <a:off x="521332" y="1408747"/>
          <a:ext cx="4030663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hart" r:id="rId3" imgW="4267290" imgH="4143420" progId="MSGraph.Chart.8">
                  <p:embed followColorScheme="full"/>
                </p:oleObj>
              </mc:Choice>
              <mc:Fallback>
                <p:oleObj name="Chart" r:id="rId3" imgW="4267290" imgH="41434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2" y="1408747"/>
                        <a:ext cx="4030663" cy="391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1458726" y="1145222"/>
            <a:ext cx="2167004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dirty="0" smtClean="0"/>
              <a:t>Games  Travel  Intentions</a:t>
            </a:r>
            <a:endParaRPr lang="en-US" b="1" dirty="0"/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2140076" y="4650422"/>
            <a:ext cx="109004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dirty="0" smtClean="0"/>
              <a:t>Share of Response</a:t>
            </a:r>
            <a:endParaRPr lang="en-US" sz="1000" dirty="0"/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476746" y="5390482"/>
            <a:ext cx="161582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sz="900" i="1" dirty="0" smtClean="0"/>
              <a:t>Source</a:t>
            </a:r>
            <a:r>
              <a:rPr lang="en-US" sz="900" i="1" dirty="0"/>
              <a:t>:  </a:t>
            </a:r>
            <a:r>
              <a:rPr lang="en-US" sz="900" i="1" dirty="0" smtClean="0"/>
              <a:t>Journey Maker Survey</a:t>
            </a:r>
            <a:endParaRPr lang="en-US" sz="900" i="1" dirty="0"/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 rot="16200000">
            <a:off x="-547862" y="2809766"/>
            <a:ext cx="197329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/>
              <a:t>Travel Adjustments During the Games</a:t>
            </a:r>
            <a:endParaRPr lang="en-US" sz="1000" dirty="0"/>
          </a:p>
        </p:txBody>
      </p:sp>
      <p:sp>
        <p:nvSpPr>
          <p:cNvPr id="13" name="Rectangle 87"/>
          <p:cNvSpPr>
            <a:spLocks noChangeArrowheads="1"/>
          </p:cNvSpPr>
          <p:nvPr/>
        </p:nvSpPr>
        <p:spPr bwMode="auto">
          <a:xfrm>
            <a:off x="4797226" y="1214018"/>
            <a:ext cx="3915234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1600" b="1" dirty="0" smtClean="0">
                <a:solidFill>
                  <a:srgbClr val="FFFFFF"/>
                </a:solidFill>
              </a:rPr>
              <a:t>Business/Commuter Intentions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4" name="Rectangle 90"/>
          <p:cNvSpPr>
            <a:spLocks noChangeArrowheads="1"/>
          </p:cNvSpPr>
          <p:nvPr/>
        </p:nvSpPr>
        <p:spPr bwMode="auto">
          <a:xfrm>
            <a:off x="4797226" y="1518818"/>
            <a:ext cx="3915234" cy="3960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528B"/>
                </a:solidFill>
              </a:rPr>
              <a:t>Work from Home</a:t>
            </a:r>
            <a:endParaRPr lang="en-US" sz="1600" b="1" dirty="0">
              <a:solidFill>
                <a:srgbClr val="00528B"/>
              </a:solidFill>
            </a:endParaRP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65% commuters said they would do this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59% of businesses said they were happy for employees to work from home</a:t>
            </a:r>
          </a:p>
          <a:p>
            <a:pPr marL="441325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AU" sz="1600" b="1" dirty="0" smtClean="0">
                <a:solidFill>
                  <a:srgbClr val="00528B"/>
                </a:solidFill>
              </a:rPr>
              <a:t>Other options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Vacation (Sydney = 27%)</a:t>
            </a:r>
          </a:p>
          <a:p>
            <a:pPr marL="906463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AU" sz="1500" dirty="0" smtClean="0"/>
              <a:t>10% of Britons leaving the UK during the games (Assoc of British Travel Agents)</a:t>
            </a: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4833230" y="5580185"/>
            <a:ext cx="2827697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US" sz="900" i="1" dirty="0" smtClean="0"/>
              <a:t>Source</a:t>
            </a:r>
            <a:r>
              <a:rPr lang="en-US" sz="900" i="1" dirty="0"/>
              <a:t>:  </a:t>
            </a:r>
            <a:r>
              <a:rPr lang="en-US" sz="900" i="1" dirty="0" err="1" smtClean="0"/>
              <a:t>Monash</a:t>
            </a:r>
            <a:r>
              <a:rPr lang="en-US" sz="900" i="1" dirty="0" smtClean="0"/>
              <a:t> Business Survey – preliminary results</a:t>
            </a:r>
            <a:endParaRPr lang="en-US" sz="900" i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506"/>
            <a:ext cx="871246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Games Time – Transit Mode Shift....</a:t>
            </a:r>
          </a:p>
        </p:txBody>
      </p:sp>
    </p:spTree>
    <p:extLst>
      <p:ext uri="{BB962C8B-B14F-4D97-AF65-F5344CB8AC3E}">
        <p14:creationId xmlns:p14="http://schemas.microsoft.com/office/powerpoint/2010/main" val="16829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686"/>
            <a:ext cx="8712460" cy="6111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...consistent with previous games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0038" y="1916832"/>
            <a:ext cx="261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1600" b="1">
                <a:solidFill>
                  <a:srgbClr val="FFFFFF"/>
                </a:solidFill>
              </a:rPr>
              <a:t>Atlanta 1996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160713" y="1923182"/>
            <a:ext cx="2641600" cy="304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1600" b="1"/>
              <a:t>Sydney 2000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189288" y="2323232"/>
            <a:ext cx="2587625" cy="2306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 anchorCtr="1"/>
          <a:lstStyle/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>
                <a:solidFill>
                  <a:srgbClr val="00528B"/>
                </a:solidFill>
              </a:rPr>
              <a:t>Peak road travel times reduced by 50%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>
                <a:solidFill>
                  <a:srgbClr val="00528B"/>
                </a:solidFill>
              </a:rPr>
              <a:t>Road traffic between 10-20% less than normal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23850" y="2301007"/>
            <a:ext cx="2586038" cy="2366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 anchorCtr="1"/>
          <a:lstStyle/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>
                <a:solidFill>
                  <a:srgbClr val="00528B"/>
                </a:solidFill>
              </a:rPr>
              <a:t>Perceived that peak congestion reduced by 30%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>
                <a:solidFill>
                  <a:srgbClr val="00528B"/>
                </a:solidFill>
              </a:rPr>
              <a:t>Radial traffic down 4-6%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>
                <a:solidFill>
                  <a:srgbClr val="00528B"/>
                </a:solidFill>
              </a:rPr>
              <a:t>Peaks more spread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endParaRPr lang="en-US" sz="1500" b="1">
              <a:solidFill>
                <a:srgbClr val="00528B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053138" y="1920007"/>
            <a:ext cx="2843212" cy="304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b" anchorCtr="1"/>
          <a:lstStyle/>
          <a:p>
            <a:pPr eaLnBrk="0" hangingPunct="0">
              <a:defRPr/>
            </a:pPr>
            <a:r>
              <a:rPr lang="en-US" sz="1600" b="1"/>
              <a:t>Athens 2004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081713" y="2320057"/>
            <a:ext cx="2784475" cy="2306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 anchorCtr="1"/>
          <a:lstStyle/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endParaRPr lang="en-US" sz="1500" b="1" dirty="0" smtClean="0">
              <a:solidFill>
                <a:srgbClr val="00528B"/>
              </a:solidFill>
            </a:endParaRP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 dirty="0" smtClean="0">
                <a:solidFill>
                  <a:srgbClr val="00528B"/>
                </a:solidFill>
              </a:rPr>
              <a:t>Travel </a:t>
            </a:r>
            <a:r>
              <a:rPr lang="en-US" sz="1500" b="1" dirty="0">
                <a:solidFill>
                  <a:srgbClr val="00528B"/>
                </a:solidFill>
              </a:rPr>
              <a:t>time reductions of up to 66% reported by media (2hrs to 40 </a:t>
            </a:r>
            <a:r>
              <a:rPr lang="en-US" sz="1500" b="1" dirty="0" err="1">
                <a:solidFill>
                  <a:srgbClr val="00528B"/>
                </a:solidFill>
              </a:rPr>
              <a:t>mins</a:t>
            </a:r>
            <a:r>
              <a:rPr lang="en-US" sz="1500" b="1" dirty="0">
                <a:solidFill>
                  <a:srgbClr val="00528B"/>
                </a:solidFill>
              </a:rPr>
              <a:t> for travel across city)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r>
              <a:rPr lang="en-US" sz="1500" b="1" dirty="0">
                <a:solidFill>
                  <a:srgbClr val="00528B"/>
                </a:solidFill>
              </a:rPr>
              <a:t>F </a:t>
            </a:r>
            <a:r>
              <a:rPr lang="en-US" sz="1500" b="1" dirty="0" err="1">
                <a:solidFill>
                  <a:srgbClr val="00528B"/>
                </a:solidFill>
              </a:rPr>
              <a:t>Dimou</a:t>
            </a:r>
            <a:r>
              <a:rPr lang="en-US" sz="1500" b="1" dirty="0">
                <a:solidFill>
                  <a:srgbClr val="00528B"/>
                </a:solidFill>
              </a:rPr>
              <a:t> – </a:t>
            </a:r>
            <a:r>
              <a:rPr lang="en-US" sz="1500" b="1" dirty="0" err="1">
                <a:solidFill>
                  <a:srgbClr val="00528B"/>
                </a:solidFill>
              </a:rPr>
              <a:t>Coutroubas</a:t>
            </a:r>
            <a:r>
              <a:rPr lang="en-US" sz="1500" b="1" dirty="0">
                <a:solidFill>
                  <a:srgbClr val="00528B"/>
                </a:solidFill>
              </a:rPr>
              <a:t> reports 30% base load reduction on main roads</a:t>
            </a:r>
          </a:p>
          <a:p>
            <a:pPr marL="476250" indent="-476250" algn="l">
              <a:buClr>
                <a:schemeClr val="tx1"/>
              </a:buClr>
              <a:buFontTx/>
              <a:buChar char="•"/>
              <a:defRPr/>
            </a:pPr>
            <a:endParaRPr lang="en-US" sz="1500" b="1" dirty="0">
              <a:solidFill>
                <a:srgbClr val="0052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04" y="2871496"/>
            <a:ext cx="2969027" cy="443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395" y="-511097"/>
            <a:ext cx="2960716" cy="4004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94" y="1236806"/>
            <a:ext cx="8027587" cy="1470025"/>
          </a:xfrm>
        </p:spPr>
        <p:txBody>
          <a:bodyPr anchor="t"/>
          <a:lstStyle/>
          <a:p>
            <a:r>
              <a:rPr lang="en-US" dirty="0" smtClean="0"/>
              <a:t>PTRG Overview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HOT COLLABORATION TOPICS</a:t>
            </a:r>
            <a:br>
              <a:rPr lang="en-US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dirty="0" smtClean="0"/>
              <a:t>1. </a:t>
            </a:r>
            <a:r>
              <a:rPr lang="en-US" dirty="0" err="1" smtClean="0"/>
              <a:t>Optimising</a:t>
            </a:r>
            <a:r>
              <a:rPr lang="en-US" dirty="0" smtClean="0"/>
              <a:t> </a:t>
            </a:r>
            <a:r>
              <a:rPr lang="en-US" dirty="0"/>
              <a:t>Revenue </a:t>
            </a:r>
            <a:r>
              <a:rPr lang="en-US" dirty="0" smtClean="0"/>
              <a:t>Protection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Managing Transport Disruption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Equity &amp; On-Demand/Shared Mobility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494" y="4395185"/>
            <a:ext cx="5437368" cy="545331"/>
          </a:xfrm>
          <a:prstGeom prst="rect">
            <a:avLst/>
          </a:prstGeom>
          <a:noFill/>
          <a:ln w="19050">
            <a:solidFill>
              <a:srgbClr val="005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6625244" y="3956858"/>
            <a:ext cx="257694" cy="2992582"/>
          </a:xfrm>
          <a:custGeom>
            <a:avLst/>
            <a:gdLst>
              <a:gd name="connsiteX0" fmla="*/ 0 w 257694"/>
              <a:gd name="connsiteY0" fmla="*/ 0 h 2992582"/>
              <a:gd name="connsiteX1" fmla="*/ 257694 w 257694"/>
              <a:gd name="connsiteY1" fmla="*/ 2984269 h 2992582"/>
              <a:gd name="connsiteX2" fmla="*/ 0 w 257694"/>
              <a:gd name="connsiteY2" fmla="*/ 2992582 h 2992582"/>
              <a:gd name="connsiteX3" fmla="*/ 0 w 257694"/>
              <a:gd name="connsiteY3" fmla="*/ 0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94" h="2992582">
                <a:moveTo>
                  <a:pt x="0" y="0"/>
                </a:moveTo>
                <a:lnTo>
                  <a:pt x="257694" y="2984269"/>
                </a:lnTo>
                <a:lnTo>
                  <a:pt x="0" y="2992582"/>
                </a:lnTo>
                <a:cubicBezTo>
                  <a:pt x="2771" y="1997826"/>
                  <a:pt x="5541" y="1003069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Freeform 12"/>
          <p:cNvSpPr/>
          <p:nvPr/>
        </p:nvSpPr>
        <p:spPr>
          <a:xfrm>
            <a:off x="7739149" y="3998422"/>
            <a:ext cx="266007" cy="2951018"/>
          </a:xfrm>
          <a:custGeom>
            <a:avLst/>
            <a:gdLst>
              <a:gd name="connsiteX0" fmla="*/ 266007 w 266007"/>
              <a:gd name="connsiteY0" fmla="*/ 0 h 2951018"/>
              <a:gd name="connsiteX1" fmla="*/ 257695 w 266007"/>
              <a:gd name="connsiteY1" fmla="*/ 2951018 h 2951018"/>
              <a:gd name="connsiteX2" fmla="*/ 0 w 266007"/>
              <a:gd name="connsiteY2" fmla="*/ 2951018 h 2951018"/>
              <a:gd name="connsiteX3" fmla="*/ 266007 w 266007"/>
              <a:gd name="connsiteY3" fmla="*/ 0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" h="2951018">
                <a:moveTo>
                  <a:pt x="266007" y="0"/>
                </a:moveTo>
                <a:cubicBezTo>
                  <a:pt x="263236" y="983673"/>
                  <a:pt x="260466" y="1967345"/>
                  <a:pt x="257695" y="2951018"/>
                </a:cubicBezTo>
                <a:lnTo>
                  <a:pt x="0" y="2951018"/>
                </a:lnTo>
                <a:lnTo>
                  <a:pt x="266007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Freeform 13"/>
          <p:cNvSpPr/>
          <p:nvPr/>
        </p:nvSpPr>
        <p:spPr>
          <a:xfrm>
            <a:off x="7107382" y="-99753"/>
            <a:ext cx="407323" cy="2402378"/>
          </a:xfrm>
          <a:custGeom>
            <a:avLst/>
            <a:gdLst>
              <a:gd name="connsiteX0" fmla="*/ 0 w 407323"/>
              <a:gd name="connsiteY0" fmla="*/ 0 h 2402378"/>
              <a:gd name="connsiteX1" fmla="*/ 207818 w 407323"/>
              <a:gd name="connsiteY1" fmla="*/ 2402378 h 2402378"/>
              <a:gd name="connsiteX2" fmla="*/ 407323 w 407323"/>
              <a:gd name="connsiteY2" fmla="*/ 8313 h 2402378"/>
              <a:gd name="connsiteX3" fmla="*/ 0 w 407323"/>
              <a:gd name="connsiteY3" fmla="*/ 0 h 240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23" h="2402378">
                <a:moveTo>
                  <a:pt x="0" y="0"/>
                </a:moveTo>
                <a:lnTo>
                  <a:pt x="207818" y="2402378"/>
                </a:lnTo>
                <a:lnTo>
                  <a:pt x="407323" y="831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73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36421">
            <a:off x="3594236" y="3004954"/>
            <a:ext cx="1789084" cy="256925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578B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321"/>
            <a:ext cx="9144000" cy="611187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PTRG led a major international research exploring </a:t>
            </a:r>
            <a:r>
              <a:rPr lang="en-AU" sz="2400" b="1" dirty="0">
                <a:latin typeface="Arial Narrow"/>
                <a:cs typeface="Arial Narrow"/>
              </a:rPr>
              <a:t>links between </a:t>
            </a:r>
            <a:r>
              <a:rPr lang="en-AU" sz="2400" b="1" dirty="0" smtClean="0">
                <a:latin typeface="Arial Narrow"/>
                <a:cs typeface="Arial Narrow"/>
              </a:rPr>
              <a:t>Social Exclusion </a:t>
            </a:r>
            <a:r>
              <a:rPr lang="en-AU" sz="2400" b="1" dirty="0">
                <a:latin typeface="Arial Narrow"/>
                <a:cs typeface="Arial Narrow"/>
              </a:rPr>
              <a:t>transport and quality of life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181" y="943883"/>
            <a:ext cx="1698991" cy="83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69" y="2976808"/>
            <a:ext cx="8159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106" y="3046658"/>
            <a:ext cx="19145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9581" y="3624508"/>
            <a:ext cx="13589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041" y="2069429"/>
            <a:ext cx="2642379" cy="89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806" y="422299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8269" y="4165845"/>
            <a:ext cx="5715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706" y="4278558"/>
            <a:ext cx="1414463" cy="439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D:\My Documents\Research\ARC - TD SE WB\Meetings\Other Meetings\Interface Council Presentation\Logo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556" y="5010395"/>
            <a:ext cx="18415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ages.angusrobertson.com.au/images/ar/97817805/9781780522005/0/0/plain/new-perspectives-and-methods-in-transport-and-social-exclusion-researc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312045">
            <a:off x="676907" y="1162669"/>
            <a:ext cx="2988332" cy="43805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448"/>
            <a:ext cx="9144000" cy="510825"/>
          </a:xfrm>
        </p:spPr>
        <p:txBody>
          <a:bodyPr/>
          <a:lstStyle/>
          <a:p>
            <a:r>
              <a:rPr lang="en-AU" b="1" dirty="0" smtClean="0"/>
              <a:t>Measuring social equity across transport markets – </a:t>
            </a:r>
            <a:r>
              <a:rPr lang="en-AU" b="1" dirty="0" err="1" smtClean="0"/>
              <a:t>Lorenze</a:t>
            </a:r>
            <a:r>
              <a:rPr lang="en-AU" b="1" dirty="0" smtClean="0"/>
              <a:t> curves and Gini coefficients</a:t>
            </a:r>
            <a:endParaRPr lang="en-AU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2" y="1188157"/>
            <a:ext cx="4813332" cy="3938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47" y="1677388"/>
            <a:ext cx="1379538" cy="4244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78659" y="950718"/>
            <a:ext cx="3854023" cy="4966922"/>
            <a:chOff x="5178659" y="950718"/>
            <a:chExt cx="3854023" cy="4966922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5178659" y="5543691"/>
              <a:ext cx="3854023" cy="37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</a:pPr>
              <a:r>
                <a:rPr lang="en-AU" altLang="en-US" sz="900" i="1" dirty="0"/>
                <a:t>Source: </a:t>
              </a:r>
              <a:r>
                <a:rPr lang="en-AU" altLang="en-US" sz="900" i="1" dirty="0" err="1" smtClean="0"/>
                <a:t>Delbosc</a:t>
              </a:r>
              <a:r>
                <a:rPr lang="en-AU" altLang="en-US" sz="900" i="1" dirty="0" smtClean="0"/>
                <a:t> </a:t>
              </a:r>
              <a:r>
                <a:rPr lang="en-AU" altLang="en-US" sz="900" i="1" dirty="0"/>
                <a:t>A and Currie, G. (2011) ‘Using Lorenz Curves to Assess Public Transport Equity’ JOURNAL OF TRANSPORT GEOGRAPHY Volume 19, Issue 6, November 2011, Pages 1252-1259 </a:t>
              </a:r>
              <a:endParaRPr lang="en-US" altLang="en-US" sz="900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78659" y="950718"/>
              <a:ext cx="3741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/>
                <a:t>Service Supplied by Population</a:t>
              </a:r>
              <a:endParaRPr lang="en-AU" sz="1400" b="1" dirty="0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523" y="1361491"/>
              <a:ext cx="3686204" cy="34097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057" y="1674324"/>
              <a:ext cx="15525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62259" y="949229"/>
            <a:ext cx="37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Income by Population</a:t>
            </a:r>
            <a:endParaRPr lang="en-AU" sz="1400" b="1" dirty="0"/>
          </a:p>
        </p:txBody>
      </p:sp>
    </p:spTree>
    <p:extLst>
      <p:ext uri="{BB962C8B-B14F-4D97-AF65-F5344CB8AC3E}">
        <p14:creationId xmlns:p14="http://schemas.microsoft.com/office/powerpoint/2010/main" val="27977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448"/>
            <a:ext cx="9144000" cy="510825"/>
          </a:xfrm>
        </p:spPr>
        <p:txBody>
          <a:bodyPr/>
          <a:lstStyle/>
          <a:p>
            <a:r>
              <a:rPr lang="en-AU" b="1" dirty="0" smtClean="0"/>
              <a:t>Measuring social equity across transport markets – </a:t>
            </a:r>
            <a:r>
              <a:rPr lang="en-AU" b="1" dirty="0" err="1" smtClean="0"/>
              <a:t>Lorenze</a:t>
            </a:r>
            <a:r>
              <a:rPr lang="en-AU" b="1" dirty="0" smtClean="0"/>
              <a:t> curves and Gini coefficients</a:t>
            </a:r>
            <a:endParaRPr lang="en-AU" b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78659" y="5543691"/>
            <a:ext cx="3854023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en-AU" altLang="en-US" sz="900" i="1" dirty="0"/>
              <a:t>Source: </a:t>
            </a:r>
            <a:r>
              <a:rPr lang="en-AU" altLang="en-US" sz="900" i="1" dirty="0" err="1" smtClean="0"/>
              <a:t>Delbosc</a:t>
            </a:r>
            <a:r>
              <a:rPr lang="en-AU" altLang="en-US" sz="900" i="1" dirty="0" smtClean="0"/>
              <a:t> </a:t>
            </a:r>
            <a:r>
              <a:rPr lang="en-AU" altLang="en-US" sz="900" i="1" dirty="0"/>
              <a:t>A and Currie, G. (2011) ‘Using Lorenz Curves to Assess Public Transport Equity’ JOURNAL OF TRANSPORT GEOGRAPHY Volume 19, Issue 6, November 2011, Pages 1252-1259 </a:t>
            </a:r>
            <a:endParaRPr lang="en-US" altLang="en-US" sz="9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78659" y="950718"/>
            <a:ext cx="374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Service Supplied by Population</a:t>
            </a:r>
            <a:endParaRPr lang="en-AU" sz="1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523" y="1361491"/>
            <a:ext cx="3686204" cy="3409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65040" y="950717"/>
            <a:ext cx="3920688" cy="5076333"/>
            <a:chOff x="665040" y="950717"/>
            <a:chExt cx="3920688" cy="5076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040" y="1306787"/>
              <a:ext cx="3822233" cy="346444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5040" y="950717"/>
              <a:ext cx="3741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/>
                <a:t>Service Supplied by Population</a:t>
              </a:r>
              <a:endParaRPr lang="en-AU" sz="14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5981" y="1450487"/>
              <a:ext cx="1400175" cy="971550"/>
            </a:xfrm>
            <a:prstGeom prst="rect">
              <a:avLst/>
            </a:prstGeom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31705" y="5528452"/>
              <a:ext cx="3854023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AU" altLang="en-US" sz="900" i="1" dirty="0"/>
                <a:t>Source: </a:t>
              </a:r>
              <a:r>
                <a:rPr lang="en-AU" altLang="en-US" sz="900" i="1" dirty="0" err="1" smtClean="0"/>
                <a:t>Ricciardi</a:t>
              </a:r>
              <a:r>
                <a:rPr lang="en-AU" altLang="en-US" sz="900" i="1" dirty="0"/>
                <a:t>, A Xia C, Currie G (2015) 'Exploring Public Transport Equity between Separate Disadvantaged Cohorts: A Case Study in Perth, Australia'  JOURNAL OF TRANSPORT GEOGRAPHY Volume 43, February 2015, Pages 111-122</a:t>
              </a:r>
              <a:endParaRPr lang="en-US" altLang="en-US" sz="900" i="1" dirty="0"/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057" y="1674324"/>
            <a:ext cx="155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483768" y="852628"/>
            <a:ext cx="5900337" cy="248453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World Review of Public Transport Research </a:t>
            </a: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(2009-2013)</a:t>
            </a:r>
            <a:endParaRPr kumimoji="0" lang="en-A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Heilig</a:t>
            </a:r>
            <a:r>
              <a:rPr kumimoji="0" lang="en-AU" sz="105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L and </a:t>
            </a:r>
            <a:r>
              <a:rPr kumimoji="0" lang="en-AU" sz="10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Vos</a:t>
            </a:r>
            <a:r>
              <a:rPr kumimoji="0" lang="en-AU" sz="105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 (2015) ‘A </a:t>
            </a:r>
            <a:r>
              <a:rPr kumimoji="0" lang="en-AU" sz="10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Scientometric</a:t>
            </a:r>
            <a:r>
              <a:rPr kumimoji="0" lang="en-AU" sz="105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Analysis of Public Transport Research’ Journal of Public Transportation Vol 18 No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Top 3 world Universities in Public Transport Research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Uni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Toronto, </a:t>
            </a:r>
            <a:r>
              <a:rPr kumimoji="0" lang="en-A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UCal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Berkeley, </a:t>
            </a:r>
            <a:r>
              <a:rPr kumimoji="0" lang="en-AU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MONASH UNIVERSITY</a:t>
            </a:r>
            <a:endParaRPr kumimoji="0" lang="en-AU" sz="1050" b="0" i="0" u="sng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Most Productive Authors (World Ranking)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Staff - Graham Currie 2</a:t>
            </a:r>
            <a:r>
              <a:rPr kumimoji="0" lang="en-AU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nd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Alexa </a:t>
            </a:r>
            <a:r>
              <a:rPr kumimoji="0" lang="en-A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Delbosc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11</a:t>
            </a:r>
            <a:r>
              <a:rPr kumimoji="0" lang="en-AU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</a:t>
            </a:r>
            <a:endParaRPr kumimoji="0" lang="en-A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Associates – </a:t>
            </a:r>
            <a:r>
              <a:rPr kumimoji="0" lang="en-A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Avi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A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Ceder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3</a:t>
            </a:r>
            <a:r>
              <a:rPr kumimoji="0" lang="en-AU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rd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John Nelson 10</a:t>
            </a:r>
            <a:r>
              <a:rPr kumimoji="0" lang="en-AU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Most Cited World Authors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Graham Currie 5</a:t>
            </a:r>
            <a:r>
              <a:rPr kumimoji="0" lang="en-AU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30" y="29752"/>
            <a:ext cx="4312920" cy="6477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TRG FINAL-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08" y="29752"/>
            <a:ext cx="3411555" cy="65110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4991" dist="17780" dir="5400000" algn="tl" rotWithShape="0">
              <a:srgbClr val="333333">
                <a:alpha val="40000"/>
              </a:srgbClr>
            </a:outerShdw>
          </a:effectLst>
          <a:scene3d>
            <a:camera prst="orthographicFront"/>
            <a:lightRig rig="threePt" dir="t">
              <a:rot lat="0" lon="0" rev="7200000"/>
            </a:lightRig>
          </a:scene3d>
          <a:sp3d>
            <a:bevelT w="25400" h="19050"/>
            <a:contourClr>
              <a:schemeClr val="bg1"/>
            </a:contourClr>
          </a:sp3d>
        </p:spPr>
      </p:pic>
      <p:sp>
        <p:nvSpPr>
          <p:cNvPr id="8" name="Rounded Rectangle 7"/>
          <p:cNvSpPr/>
          <p:nvPr/>
        </p:nvSpPr>
        <p:spPr bwMode="auto">
          <a:xfrm>
            <a:off x="2231741" y="3450132"/>
            <a:ext cx="5595524" cy="2264868"/>
          </a:xfrm>
          <a:prstGeom prst="roundRect">
            <a:avLst/>
          </a:prstGeom>
          <a:solidFill>
            <a:srgbClr val="A76B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International Awards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+mn-cs"/>
              </a:rPr>
              <a:t>TRB Largest Transport Conference in the World (13,000 delegates)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Best Paper in Public Transport (William M Millar Award)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2012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World Conference on Transport Research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Best research paper in Transport Policy 2016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ARRB Transport Research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Research Impact Award 2017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14" y="4447633"/>
            <a:ext cx="2065642" cy="13770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901">
            <a:off x="-4736" y="884064"/>
            <a:ext cx="2233834" cy="3796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2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448"/>
            <a:ext cx="9144000" cy="510825"/>
          </a:xfrm>
        </p:spPr>
        <p:txBody>
          <a:bodyPr/>
          <a:lstStyle/>
          <a:p>
            <a:r>
              <a:rPr lang="en-AU" b="1" dirty="0" smtClean="0"/>
              <a:t>Measuring social equity across transport markets – </a:t>
            </a:r>
            <a:r>
              <a:rPr lang="en-AU" b="1" dirty="0" err="1" smtClean="0"/>
              <a:t>Lorenze</a:t>
            </a:r>
            <a:r>
              <a:rPr lang="en-AU" b="1" dirty="0" smtClean="0"/>
              <a:t> curves and Gini coefficients</a:t>
            </a:r>
            <a:endParaRPr lang="en-AU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5040" y="950717"/>
            <a:ext cx="3920688" cy="5076333"/>
            <a:chOff x="665040" y="950717"/>
            <a:chExt cx="3920688" cy="5076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040" y="1306787"/>
              <a:ext cx="3822233" cy="346444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5040" y="950717"/>
              <a:ext cx="3741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/>
                <a:t>Service Supplied by Population</a:t>
              </a:r>
              <a:endParaRPr lang="en-AU" sz="14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981" y="1450487"/>
              <a:ext cx="1400175" cy="971550"/>
            </a:xfrm>
            <a:prstGeom prst="rect">
              <a:avLst/>
            </a:prstGeom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31705" y="5528452"/>
              <a:ext cx="3854023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AU" altLang="en-US" sz="900" i="1" dirty="0"/>
                <a:t>Source: </a:t>
              </a:r>
              <a:r>
                <a:rPr lang="en-AU" altLang="en-US" sz="900" i="1" dirty="0" err="1" smtClean="0"/>
                <a:t>Ricciardi</a:t>
              </a:r>
              <a:r>
                <a:rPr lang="en-AU" altLang="en-US" sz="900" i="1" dirty="0"/>
                <a:t>, A Xia C, Currie G (2015) 'Exploring Public Transport Equity between Separate Disadvantaged Cohorts: A Case Study in Perth, Australia'  JOURNAL OF TRANSPORT GEOGRAPHY Volume 43, February 2015, Pages 111-122</a:t>
              </a:r>
              <a:endParaRPr lang="en-US" altLang="en-US" sz="900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01" y="950717"/>
            <a:ext cx="4041998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024" y="76200"/>
            <a:ext cx="8829675" cy="613352"/>
          </a:xfrm>
        </p:spPr>
        <p:txBody>
          <a:bodyPr/>
          <a:lstStyle/>
          <a:p>
            <a:r>
              <a:rPr lang="en-US" sz="2800" b="1" dirty="0" smtClean="0"/>
              <a:t>Contact us via our website PTRG.INFO, LinkedIn or Twitter</a:t>
            </a:r>
            <a:endParaRPr lang="en-AU" sz="2800" b="1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53749" y="1671031"/>
            <a:ext cx="2076832" cy="5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ts val="400"/>
              </a:spcAft>
              <a:buNone/>
              <a:defRPr/>
            </a:pPr>
            <a:r>
              <a:rPr lang="en-AU" sz="1200" b="1" kern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Graham Currie FTSE</a:t>
            </a:r>
          </a:p>
          <a:p>
            <a:pPr marL="0" indent="0" eaLnBrk="1" hangingPunct="1">
              <a:spcAft>
                <a:spcPts val="200"/>
              </a:spcAft>
              <a:buNone/>
              <a:defRPr/>
            </a:pPr>
            <a:r>
              <a:rPr lang="en-AU" sz="1200" kern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SEPT-GRIP, PTRG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6343" y="5215793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www.ptrg.info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682" y="1399461"/>
            <a:ext cx="6662017" cy="3424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5" y="2299966"/>
            <a:ext cx="2169381" cy="231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Image result for connect on linkedi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24127"/>
            <a:ext cx="852131" cy="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witte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01" y="4841875"/>
            <a:ext cx="511559" cy="3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6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6392A-EBB4-406E-A40A-EDC4AD7A6898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54131"/>
            <a:ext cx="9144000" cy="6111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j-ea"/>
              </a:rPr>
              <a:t>PTRG is part of a wider collaborative framework in transport research across multiple groups/ faculties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1557" y="1002013"/>
            <a:ext cx="2832652" cy="4590704"/>
          </a:xfrm>
          <a:prstGeom prst="rect">
            <a:avLst/>
          </a:prstGeom>
          <a:solidFill>
            <a:srgbClr val="FBC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6" y="1414005"/>
            <a:ext cx="2556578" cy="31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http://www.monash.edu/__data/assets/image/0010/367273/MUARC-vehic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8" y="4321692"/>
            <a:ext cx="1874331" cy="1127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1" y="1837914"/>
            <a:ext cx="2556578" cy="72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5" y="2627387"/>
            <a:ext cx="2547692" cy="69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5" y="3439214"/>
            <a:ext cx="2560320" cy="76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39778" y="1007462"/>
            <a:ext cx="1739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Research Groups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78456" y="1013539"/>
            <a:ext cx="4274846" cy="3871740"/>
          </a:xfrm>
          <a:prstGeom prst="rect">
            <a:avLst/>
          </a:prstGeom>
          <a:solidFill>
            <a:srgbClr val="FBC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14675" y="1042732"/>
            <a:ext cx="178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Research Themes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75427" y="1914561"/>
            <a:ext cx="1166609" cy="650895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Railway Engineering &amp; Technology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01094" y="1899195"/>
            <a:ext cx="1471409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Transport Policy &amp; Operations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17083" y="1914561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&amp; Transport Systems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03947" y="2717075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Intelligent Transport Systems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64688" y="2720884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in Public Transport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17083" y="2725353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Data Fusion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89107" y="3534955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Weight Vehicles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71200" y="3551511"/>
            <a:ext cx="1326223" cy="658643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Aerodynamics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105738" y="3534954"/>
            <a:ext cx="939248" cy="666261"/>
          </a:xfrm>
          <a:prstGeom prst="roundRect">
            <a:avLst/>
          </a:prstGeom>
          <a:solidFill>
            <a:srgbClr val="DF8F0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 Safety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 bwMode="auto">
          <a:xfrm>
            <a:off x="154163" y="2964259"/>
            <a:ext cx="7237547" cy="2931133"/>
          </a:xfrm>
          <a:prstGeom prst="roundRect">
            <a:avLst/>
          </a:prstGeom>
          <a:solidFill>
            <a:srgbClr val="FBC0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43" y="-4156"/>
            <a:ext cx="8208962" cy="611187"/>
          </a:xfrm>
        </p:spPr>
        <p:txBody>
          <a:bodyPr/>
          <a:lstStyle/>
          <a:p>
            <a:pPr algn="l"/>
            <a:r>
              <a:rPr lang="en-US" altLang="en-US" sz="2400" b="1" dirty="0">
                <a:latin typeface="Arial Narrow"/>
                <a:cs typeface="Arial Narrow"/>
              </a:rPr>
              <a:t>Key </a:t>
            </a:r>
            <a:r>
              <a:rPr lang="en-US" altLang="en-US" sz="2400" b="1" dirty="0" smtClean="0">
                <a:latin typeface="Arial Narrow"/>
                <a:cs typeface="Arial Narrow"/>
              </a:rPr>
              <a:t>PTRG staff</a:t>
            </a:r>
            <a:r>
              <a:rPr lang="en-US" altLang="en-US" sz="2400" b="1" dirty="0">
                <a:latin typeface="Arial Narrow"/>
                <a:cs typeface="Arial Narrow"/>
              </a:rPr>
              <a:t>, the associate team &amp; students</a:t>
            </a:r>
            <a:endParaRPr lang="en-AU" altLang="en-US" sz="2400" b="1" dirty="0">
              <a:latin typeface="Arial Narrow"/>
              <a:cs typeface="Arial Narrow"/>
            </a:endParaRPr>
          </a:p>
        </p:txBody>
      </p:sp>
      <p:sp>
        <p:nvSpPr>
          <p:cNvPr id="31" name="Rectangle 5"/>
          <p:cNvSpPr txBox="1">
            <a:spLocks noChangeArrowheads="1"/>
          </p:cNvSpPr>
          <p:nvPr/>
        </p:nvSpPr>
        <p:spPr bwMode="auto">
          <a:xfrm>
            <a:off x="521921" y="3180678"/>
            <a:ext cx="6624736" cy="272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PhD students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associates across Monash University (e.g. ITS, MADA, MUARC),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Universities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external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experts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 Masters Students; most in China</a:t>
            </a:r>
          </a:p>
          <a:p>
            <a:pPr marL="265113" marR="0" lvl="0" indent="-2651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10+ final year civil engineering undergraduate research students per year</a:t>
            </a:r>
          </a:p>
        </p:txBody>
      </p:sp>
      <p:pic>
        <p:nvPicPr>
          <p:cNvPr id="33" name="Picture 4" descr="\\ad.monash.edu\home\User060\chrisdg\Desktop\1 PTRG\1 Projects\5 QLD Tourism\Photo - Graham Curr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33" y="934912"/>
            <a:ext cx="1203643" cy="1364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71500" y="2306233"/>
            <a:ext cx="1340665" cy="48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 Graham Currie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 of Public Transport</a:t>
            </a:r>
          </a:p>
        </p:txBody>
      </p:sp>
      <p:sp>
        <p:nvSpPr>
          <p:cNvPr id="36" name="Rectangle 5"/>
          <p:cNvSpPr txBox="1">
            <a:spLocks noChangeArrowheads="1"/>
          </p:cNvSpPr>
          <p:nvPr/>
        </p:nvSpPr>
        <p:spPr bwMode="auto">
          <a:xfrm>
            <a:off x="1336283" y="2317972"/>
            <a:ext cx="1255163" cy="5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Nicholas Fournier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Fellow</a:t>
            </a: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3990283" y="2323913"/>
            <a:ext cx="111953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James Reynolds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Fellow</a:t>
            </a:r>
          </a:p>
        </p:txBody>
      </p:sp>
      <p:sp>
        <p:nvSpPr>
          <p:cNvPr id="40" name="Rectangle 5"/>
          <p:cNvSpPr txBox="1">
            <a:spLocks noChangeArrowheads="1"/>
          </p:cNvSpPr>
          <p:nvPr/>
        </p:nvSpPr>
        <p:spPr bwMode="auto">
          <a:xfrm>
            <a:off x="5067280" y="2328249"/>
            <a:ext cx="112734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Katerina </a:t>
            </a:r>
            <a:r>
              <a:rPr kumimoji="0" lang="en-A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Pavkova</a:t>
            </a:r>
            <a:endParaRPr kumimoji="0" lang="en-A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Fellow</a:t>
            </a:r>
          </a:p>
        </p:txBody>
      </p:sp>
      <p:sp>
        <p:nvSpPr>
          <p:cNvPr id="43" name="Rectangle 5"/>
          <p:cNvSpPr txBox="1">
            <a:spLocks noChangeArrowheads="1"/>
          </p:cNvSpPr>
          <p:nvPr/>
        </p:nvSpPr>
        <p:spPr bwMode="auto">
          <a:xfrm>
            <a:off x="6324605" y="2351047"/>
            <a:ext cx="98048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Wendy Walker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 Manager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46" y="918644"/>
            <a:ext cx="1380793" cy="13807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Rectangle 5"/>
          <p:cNvSpPr txBox="1">
            <a:spLocks noChangeArrowheads="1"/>
          </p:cNvSpPr>
          <p:nvPr/>
        </p:nvSpPr>
        <p:spPr bwMode="auto">
          <a:xfrm>
            <a:off x="2496795" y="2323913"/>
            <a:ext cx="1512168" cy="5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Alexa </a:t>
            </a:r>
            <a:r>
              <a:rPr kumimoji="0" lang="en-A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Delbosc</a:t>
            </a:r>
            <a:endParaRPr kumimoji="0" lang="en-A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Lecturer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DECRA Fellow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175" y="928881"/>
            <a:ext cx="1144593" cy="1375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7612143" y="5775134"/>
            <a:ext cx="146717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Kun An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143" y="4449946"/>
            <a:ext cx="1304764" cy="13047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443" y="932765"/>
            <a:ext cx="981075" cy="1352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917" y="918209"/>
            <a:ext cx="949848" cy="13856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984" y="935234"/>
            <a:ext cx="984312" cy="1380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4044" y="935234"/>
            <a:ext cx="1152214" cy="13779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5"/>
          <p:cNvSpPr txBox="1">
            <a:spLocks noChangeArrowheads="1"/>
          </p:cNvSpPr>
          <p:nvPr/>
        </p:nvSpPr>
        <p:spPr bwMode="auto">
          <a:xfrm>
            <a:off x="7391710" y="2358821"/>
            <a:ext cx="144915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 </a:t>
            </a:r>
            <a:r>
              <a:rPr kumimoji="0" lang="en-A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Farhana</a:t>
            </a: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A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Naznin</a:t>
            </a:r>
            <a:endParaRPr kumimoji="0" lang="en-A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Fellow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143" y="2822886"/>
            <a:ext cx="1228725" cy="1228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Rectangle 5"/>
          <p:cNvSpPr txBox="1">
            <a:spLocks noChangeArrowheads="1"/>
          </p:cNvSpPr>
          <p:nvPr/>
        </p:nvSpPr>
        <p:spPr bwMode="auto">
          <a:xfrm>
            <a:off x="7593855" y="4073346"/>
            <a:ext cx="13829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09563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66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3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798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32559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713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4170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Laura McCarthy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Fellow</a:t>
            </a:r>
          </a:p>
        </p:txBody>
      </p:sp>
    </p:spTree>
    <p:extLst>
      <p:ext uri="{BB962C8B-B14F-4D97-AF65-F5344CB8AC3E}">
        <p14:creationId xmlns:p14="http://schemas.microsoft.com/office/powerpoint/2010/main" val="38101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2821232" y="1535636"/>
            <a:ext cx="5711208" cy="2891496"/>
          </a:xfrm>
          <a:prstGeom prst="roundRect">
            <a:avLst/>
          </a:prstGeom>
          <a:solidFill>
            <a:srgbClr val="BEB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2" descr="https://encrypted-tbn2.gstatic.com/images?q=tbn:ANd9GcQmrC3Gth2BbKpZnjhmkt99RY84alJtrdT0Z0EDFdd154tTuCVFo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2" y="2913816"/>
            <a:ext cx="1685182" cy="730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 bwMode="auto">
          <a:xfrm>
            <a:off x="3300902" y="2075695"/>
            <a:ext cx="1542624" cy="817246"/>
          </a:xfrm>
          <a:prstGeom prst="roundRect">
            <a:avLst/>
          </a:prstGeom>
          <a:solidFill>
            <a:srgbClr val="DF8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Core Research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88833" y="2075696"/>
            <a:ext cx="3014150" cy="817245"/>
          </a:xfrm>
          <a:prstGeom prst="roundRect">
            <a:avLst/>
          </a:prstGeom>
          <a:solidFill>
            <a:srgbClr val="DF8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Research Associates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+mn-cs"/>
              </a:rPr>
              <a:t>DCE /Monash University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+mn-cs"/>
              </a:rPr>
              <a:t>International Universities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325287" y="2977969"/>
            <a:ext cx="4677695" cy="1293971"/>
          </a:xfrm>
          <a:prstGeom prst="roundRect">
            <a:avLst/>
          </a:prstGeom>
          <a:solidFill>
            <a:srgbClr val="DF8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GRIP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(Graduate Research Interdisciplinary Program)</a:t>
            </a:r>
          </a:p>
          <a:p>
            <a:pPr marL="111600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+mn-cs"/>
              </a:rPr>
              <a:t>18 PhD students</a:t>
            </a:r>
          </a:p>
          <a:p>
            <a:pPr marL="111600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Faculty of Engineering/ IT/ Arts</a:t>
            </a:r>
          </a:p>
          <a:p>
            <a:pPr marL="111600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+mn-cs"/>
              </a:rPr>
              <a:t>IRT/ MUARC/ MADA / ITS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821232" y="4487964"/>
            <a:ext cx="5711208" cy="111612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162000" tIns="118800" rIns="162000" bIns="118800"/>
          <a:lstStyle/>
          <a:p>
            <a:pPr marL="360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00" b="1" i="0" u="none" strike="noStrike" kern="1200" cap="none" spc="0" normalizeH="0" baseline="0" noProof="0" dirty="0" smtClean="0">
              <a:ln>
                <a:noFill/>
              </a:ln>
              <a:solidFill>
                <a:srgbClr val="0052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44000" marR="0" lvl="0" indent="-108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First joint Authority/Uni. Research and Training Initiative</a:t>
            </a:r>
          </a:p>
          <a:p>
            <a:pPr marL="144000" marR="0" lvl="0" indent="-108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Starts March 1</a:t>
            </a:r>
            <a:r>
              <a:rPr kumimoji="0" lang="en-AU" sz="1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A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2015 for 5 years; then continues subject to review</a:t>
            </a:r>
          </a:p>
          <a:p>
            <a:pPr marL="144000" marR="0" lvl="0" indent="-108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2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$5M total funding - $ 2.5M PTV seed funding provided,  $2M Monash $0.5M Industry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095836" y="959572"/>
            <a:ext cx="5040560" cy="324036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PTRG (Industry) Reference Group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072214" y="1283608"/>
            <a:ext cx="211754" cy="216024"/>
          </a:xfrm>
          <a:prstGeom prst="down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7024542" y="1283608"/>
            <a:ext cx="211754" cy="216024"/>
          </a:xfrm>
          <a:prstGeom prst="down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>
            <a:off x="5476370" y="1283608"/>
            <a:ext cx="211754" cy="216024"/>
          </a:xfrm>
          <a:prstGeom prst="down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Picture 2" descr="\\ad.monash.edu\home\User065\gcurrie\Documents\Research\PTV - PUBLIC TRANSPORT RESEARCH GROUP\Setup\Logo\PTRG Logos Latest\Low Res PNGs\COLOUR\PTRG-LOGO-Low-Res-colour-lo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96" y="1595436"/>
            <a:ext cx="3562512" cy="4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3152"/>
            <a:ext cx="9144000" cy="611187"/>
          </a:xfrm>
        </p:spPr>
        <p:txBody>
          <a:bodyPr/>
          <a:lstStyle/>
          <a:p>
            <a:pPr algn="l"/>
            <a:r>
              <a:rPr lang="en-AU" sz="2400" b="1" dirty="0" smtClean="0">
                <a:latin typeface="Arial Narrow"/>
                <a:cs typeface="Arial Narrow"/>
              </a:rPr>
              <a:t>The Chair started in 2003; in 2015 a </a:t>
            </a:r>
            <a:r>
              <a:rPr lang="en-AU" sz="2400" b="1" dirty="0">
                <a:latin typeface="Arial Narrow"/>
                <a:cs typeface="Arial Narrow"/>
              </a:rPr>
              <a:t>new </a:t>
            </a:r>
            <a:r>
              <a:rPr lang="en-AU" sz="2400" b="1" dirty="0" smtClean="0">
                <a:latin typeface="Arial Narrow"/>
                <a:cs typeface="Arial Narrow"/>
              </a:rPr>
              <a:t>PTV/TFV - Monash </a:t>
            </a:r>
            <a:r>
              <a:rPr lang="en-AU" sz="2400" b="1" dirty="0">
                <a:latin typeface="Arial Narrow"/>
                <a:cs typeface="Arial Narrow"/>
              </a:rPr>
              <a:t>Public Transport Research Group (PTRG) </a:t>
            </a:r>
            <a:r>
              <a:rPr lang="en-AU" sz="2400" b="1" dirty="0" smtClean="0">
                <a:latin typeface="Arial Narrow"/>
                <a:cs typeface="Arial Narrow"/>
              </a:rPr>
              <a:t>commenced</a:t>
            </a:r>
            <a:endParaRPr lang="en-AU" sz="2400" b="1" dirty="0">
              <a:latin typeface="Arial Narrow"/>
              <a:cs typeface="Arial Narro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0" y="2176273"/>
            <a:ext cx="2566508" cy="5966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4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296"/>
            <a:ext cx="9144000" cy="510825"/>
          </a:xfrm>
        </p:spPr>
        <p:txBody>
          <a:bodyPr/>
          <a:lstStyle/>
          <a:p>
            <a:r>
              <a:rPr lang="en-AU" b="1" dirty="0"/>
              <a:t>PTRG runs World Transit Research; the global research clearinghouse for public transport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96" y="923544"/>
            <a:ext cx="4142803" cy="37989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F:\UITP logo files\PTx2_CMY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2" y="4134675"/>
            <a:ext cx="14747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 rot="-1550437">
            <a:off x="-50202" y="5312927"/>
            <a:ext cx="2061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UITP Showcase </a:t>
            </a:r>
            <a:r>
              <a:rPr kumimoji="0" lang="en-A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Award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Winner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55884" y="5083206"/>
            <a:ext cx="4883275" cy="68195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98000" tIns="154800" rIns="198000" bIns="154800">
            <a:spAutoFit/>
          </a:bodyPr>
          <a:lstStyle>
            <a:lvl1pPr algn="l" eaLnBrk="0" hangingPunct="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www.worldtransitresearch.info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422073" y="816429"/>
            <a:ext cx="3598999" cy="337312"/>
          </a:xfrm>
          <a:prstGeom prst="rect">
            <a:avLst/>
          </a:prstGeom>
          <a:solidFill>
            <a:srgbClr val="00528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45720" rIns="45720" anchor="ctr" anchorCtr="1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Transit Research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13248" y="1191841"/>
            <a:ext cx="3595997" cy="3069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162000" tIns="118800" rIns="162000" bIns="118800"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Commenced 2010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256,639 site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8,000 towns and cities from 170 countries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6,896 journal papers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index of authors and topics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 in the Netherlands: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12,273 page views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52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_2">
  <a:themeElements>
    <a:clrScheme name="Monash Black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Arts Theme 2016">
  <a:themeElements>
    <a:clrScheme name="Monash Colour Palette">
      <a:dk1>
        <a:sysClr val="windowText" lastClr="000000"/>
      </a:dk1>
      <a:lt1>
        <a:sysClr val="window" lastClr="FFFFFF"/>
      </a:lt1>
      <a:dk2>
        <a:srgbClr val="006DAE"/>
      </a:dk2>
      <a:lt2>
        <a:srgbClr val="939597"/>
      </a:lt2>
      <a:accent1>
        <a:srgbClr val="E3E5E5"/>
      </a:accent1>
      <a:accent2>
        <a:srgbClr val="ECECEC"/>
      </a:accent2>
      <a:accent3>
        <a:srgbClr val="FF002B"/>
      </a:accent3>
      <a:accent4>
        <a:srgbClr val="00AC3E"/>
      </a:accent4>
      <a:accent5>
        <a:srgbClr val="009FDA"/>
      </a:accent5>
      <a:accent6>
        <a:srgbClr val="8177E7"/>
      </a:accent6>
      <a:hlink>
        <a:srgbClr val="EE64A4"/>
      </a:hlink>
      <a:folHlink>
        <a:srgbClr val="FC622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ts Theme 2016" id="{4A6AD6B4-8C13-4207-AF7F-248D8D56C52E}" vid="{7A79B3D2-42AA-463E-81F5-4EA8D23E69C9}"/>
    </a:ext>
  </a:extLst>
</a:theme>
</file>

<file path=ppt/theme/theme12.xml><?xml version="1.0" encoding="utf-8"?>
<a:theme xmlns:a="http://schemas.openxmlformats.org/drawingml/2006/main" name="4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ction break 2">
  <a:themeElements>
    <a:clrScheme name="Monash Colour Palette">
      <a:dk1>
        <a:sysClr val="windowText" lastClr="000000"/>
      </a:dk1>
      <a:lt1>
        <a:sysClr val="window" lastClr="FFFFFF"/>
      </a:lt1>
      <a:dk2>
        <a:srgbClr val="006DAE"/>
      </a:dk2>
      <a:lt2>
        <a:srgbClr val="939597"/>
      </a:lt2>
      <a:accent1>
        <a:srgbClr val="E3E5E5"/>
      </a:accent1>
      <a:accent2>
        <a:srgbClr val="ECECEC"/>
      </a:accent2>
      <a:accent3>
        <a:srgbClr val="FF002B"/>
      </a:accent3>
      <a:accent4>
        <a:srgbClr val="00AC3E"/>
      </a:accent4>
      <a:accent5>
        <a:srgbClr val="009FDA"/>
      </a:accent5>
      <a:accent6>
        <a:srgbClr val="8177E7"/>
      </a:accent6>
      <a:hlink>
        <a:srgbClr val="EE64A4"/>
      </a:hlink>
      <a:folHlink>
        <a:srgbClr val="FC62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ection break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Section break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095AD79-DE46-4A84-A581-D74FF71B8603}" vid="{01D72E0A-C789-4C70-A2F3-2B4D4E6AEA7F}"/>
    </a:ext>
  </a:extLst>
</a:theme>
</file>

<file path=ppt/theme/theme8.xml><?xml version="1.0" encoding="utf-8"?>
<a:theme xmlns:a="http://schemas.openxmlformats.org/drawingml/2006/main" name="2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095AD79-DE46-4A84-A581-D74FF71B8603}" vid="{D1D0AFE5-E055-44FA-BB14-D82565E81192}"/>
    </a:ext>
  </a:extLst>
</a:theme>
</file>

<file path=ppt/theme/theme9.xml><?xml version="1.0" encoding="utf-8"?>
<a:theme xmlns:a="http://schemas.openxmlformats.org/drawingml/2006/main" name="1_Title slide_1">
  <a:themeElements>
    <a:clrScheme name="Monash Colour Palette">
      <a:dk1>
        <a:sysClr val="windowText" lastClr="000000"/>
      </a:dk1>
      <a:lt1>
        <a:sysClr val="window" lastClr="FFFFFF"/>
      </a:lt1>
      <a:dk2>
        <a:srgbClr val="006DAE"/>
      </a:dk2>
      <a:lt2>
        <a:srgbClr val="939597"/>
      </a:lt2>
      <a:accent1>
        <a:srgbClr val="E3E5E5"/>
      </a:accent1>
      <a:accent2>
        <a:srgbClr val="ECECEC"/>
      </a:accent2>
      <a:accent3>
        <a:srgbClr val="FF002B"/>
      </a:accent3>
      <a:accent4>
        <a:srgbClr val="00AC3E"/>
      </a:accent4>
      <a:accent5>
        <a:srgbClr val="009FDA"/>
      </a:accent5>
      <a:accent6>
        <a:srgbClr val="8177E7"/>
      </a:accent6>
      <a:hlink>
        <a:srgbClr val="EE64A4"/>
      </a:hlink>
      <a:folHlink>
        <a:srgbClr val="FC622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22050</TotalTime>
  <Words>3149</Words>
  <Application>Microsoft Office PowerPoint</Application>
  <PresentationFormat>On-screen Show (4:3)</PresentationFormat>
  <Paragraphs>679</Paragraphs>
  <Slides>51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3" baseType="lpstr">
      <vt:lpstr>Arial Unicode MS</vt:lpstr>
      <vt:lpstr>Palatino</vt:lpstr>
      <vt:lpstr>Arial</vt:lpstr>
      <vt:lpstr>Arial Narrow</vt:lpstr>
      <vt:lpstr>Calibri</vt:lpstr>
      <vt:lpstr>Times New Roman</vt:lpstr>
      <vt:lpstr>Wingdings</vt:lpstr>
      <vt:lpstr>Title slide_2</vt:lpstr>
      <vt:lpstr>1_Standard slide</vt:lpstr>
      <vt:lpstr>Section break 2</vt:lpstr>
      <vt:lpstr>Section break 1</vt:lpstr>
      <vt:lpstr>4_Custom Design</vt:lpstr>
      <vt:lpstr>1_Custom Design</vt:lpstr>
      <vt:lpstr>1_Section break 1</vt:lpstr>
      <vt:lpstr>2_Standard slide</vt:lpstr>
      <vt:lpstr>1_Title slide_1</vt:lpstr>
      <vt:lpstr>3_Standard slide</vt:lpstr>
      <vt:lpstr>Arts Theme 2016</vt:lpstr>
      <vt:lpstr>4_Standard slide</vt:lpstr>
      <vt:lpstr>5_Custom Design</vt:lpstr>
      <vt:lpstr>5_Standard slide</vt:lpstr>
      <vt:lpstr>Chart</vt:lpstr>
      <vt:lpstr>Overview – PT Research @ Monash Hot Collaboration Topics</vt:lpstr>
      <vt:lpstr>PTRG Overview  HOT COLLABORATION TOPICS  1. Optimising Revenue Protection  2. Managing Transport Disruption  3. Equity &amp; On-Demand/Shared Mobility    </vt:lpstr>
      <vt:lpstr>PowerPoint Presentation</vt:lpstr>
      <vt:lpstr>PowerPoint Presentation</vt:lpstr>
      <vt:lpstr>PowerPoint Presentation</vt:lpstr>
      <vt:lpstr>PowerPoint Presentation</vt:lpstr>
      <vt:lpstr>Key PTRG staff, the associate team &amp; students</vt:lpstr>
      <vt:lpstr>The Chair started in 2003; in 2015 a new PTV/TFV - Monash Public Transport Research Group (PTRG) commenced</vt:lpstr>
      <vt:lpstr>PTRG runs World Transit Research; the global research clearinghouse for public transport research</vt:lpstr>
      <vt:lpstr>SEPT-GRIP is an initiative of the Public Transport Research Group (PTRG) at Monash…</vt:lpstr>
      <vt:lpstr>It has 18 students, 6 faculties, 15 supervisors &amp; 6 industry partners – the largest collation of PhD students in public transport in the world</vt:lpstr>
      <vt:lpstr>…with 6 industry partners…</vt:lpstr>
      <vt:lpstr>PTRG Overview  HOT COLLABORATION TOPICS  1. Optimising Revenue Protection  2. Managing Transport Disruption  3. Equity &amp; On-Demand/Shared Mobility    </vt:lpstr>
      <vt:lpstr>Understanding the Psychology of Fare Evasion Behaviour – The project &amp; its inception</vt:lpstr>
      <vt:lpstr>Findings; Insights</vt:lpstr>
      <vt:lpstr>IMPACT</vt:lpstr>
      <vt:lpstr>IMPACT – Over $105mp.a. in savings in Australia ; much larger in overseas cities</vt:lpstr>
      <vt:lpstr>Key Finding: most fare loss is a few frequent users..</vt:lpstr>
      <vt:lpstr>…”recidivists” contrast with accidental evaders</vt:lpstr>
      <vt:lpstr>Deliberate FE is driven by (dis)honesty, (weak) perceived control and permissive views</vt:lpstr>
      <vt:lpstr>Accidental FE is driven by (dis)honesty permissive views and (poor) ticketing competence</vt:lpstr>
      <vt:lpstr>Research Collaboration Ideas – Sensitivity of fare evasion rates to ticket checking</vt:lpstr>
      <vt:lpstr>PTRG Overview  HOT COLLABORATION TOPICS  1. Optimising Revenue Protection  2. Managing Transport Disruption  3. Equity &amp; On-Demand/Shared Mobility    </vt:lpstr>
      <vt:lpstr>PowerPoint Presentation</vt:lpstr>
      <vt:lpstr>Monash research identified the approach used to manage PLANNED disruption in congested summer Olympic games host cities</vt:lpstr>
      <vt:lpstr>5 key strategies are adopted; for B: travel behaviour change…  </vt:lpstr>
      <vt:lpstr>Active behaviour change aim to match demand to available capacity</vt:lpstr>
      <vt:lpstr>Monash developed the concept of the ‘Big Scare’  - highly successful in reducing base load</vt:lpstr>
      <vt:lpstr>Pro-active communications strategies create doubt about normal travel options – combined with….</vt:lpstr>
      <vt:lpstr>Pre Games – Media Traffic Chaos “Hysteria”</vt:lpstr>
      <vt:lpstr>Pre Games – Media “Hysteria” on Traffic Chaos</vt:lpstr>
      <vt:lpstr>Pre Games – Media “Hysteria” on Traffic Chaos</vt:lpstr>
      <vt:lpstr>Pre Games – Media “Hysteria” on Traffic Chaos</vt:lpstr>
      <vt:lpstr>Pre Games – Media “Hysteria” on Traffic Chaos</vt:lpstr>
      <vt:lpstr>PowerPoint Presentation</vt:lpstr>
      <vt:lpstr>PowerPoint Presentation</vt:lpstr>
      <vt:lpstr>PowerPoint Presentation</vt:lpstr>
      <vt:lpstr>Games Time</vt:lpstr>
      <vt:lpstr>PowerPoint Presentation</vt:lpstr>
      <vt:lpstr>PowerPoint Presentation</vt:lpstr>
      <vt:lpstr>Traders complain about lack of business</vt:lpstr>
      <vt:lpstr>PowerPoint Presentation</vt:lpstr>
      <vt:lpstr>PowerPoint Presentation</vt:lpstr>
      <vt:lpstr>PowerPoint Presentation</vt:lpstr>
      <vt:lpstr>PowerPoint Presentation</vt:lpstr>
      <vt:lpstr>PTRG Overview  HOT COLLABORATION TOPICS  1. Optimising Revenue Protection  2. Managing Transport Disruption  3. Equity &amp; On-Demand/Shared Mobility    </vt:lpstr>
      <vt:lpstr>PTRG led a major international research exploring links between Social Exclusion transport and quality of life</vt:lpstr>
      <vt:lpstr>Measuring social equity across transport markets – Lorenze curves and Gini coefficients</vt:lpstr>
      <vt:lpstr>Measuring social equity across transport markets – Lorenze curves and Gini coefficients</vt:lpstr>
      <vt:lpstr>Measuring social equity across transport markets – Lorenze curves and Gini coefficients</vt:lpstr>
      <vt:lpstr>Contact us via our website PTRG.INFO, LinkedIn or Twitter</vt:lpstr>
    </vt:vector>
  </TitlesOfParts>
  <Company>Monash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 (30pt Arial Narrow)</dc:title>
  <dc:creator>Microsoft Office User</dc:creator>
  <cp:lastModifiedBy>Graham Currie</cp:lastModifiedBy>
  <cp:revision>824</cp:revision>
  <cp:lastPrinted>2018-07-24T04:35:38Z</cp:lastPrinted>
  <dcterms:created xsi:type="dcterms:W3CDTF">2015-12-11T00:28:24Z</dcterms:created>
  <dcterms:modified xsi:type="dcterms:W3CDTF">2018-09-23T10:09:44Z</dcterms:modified>
</cp:coreProperties>
</file>